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33"/>
  </p:notesMasterIdLst>
  <p:handoutMasterIdLst>
    <p:handoutMasterId r:id="rId34"/>
  </p:handoutMasterIdLst>
  <p:sldIdLst>
    <p:sldId id="335" r:id="rId2"/>
    <p:sldId id="257" r:id="rId3"/>
    <p:sldId id="261" r:id="rId4"/>
    <p:sldId id="262" r:id="rId5"/>
    <p:sldId id="265" r:id="rId6"/>
    <p:sldId id="263" r:id="rId7"/>
    <p:sldId id="264" r:id="rId8"/>
    <p:sldId id="322" r:id="rId9"/>
    <p:sldId id="266" r:id="rId10"/>
    <p:sldId id="415" r:id="rId11"/>
    <p:sldId id="323" r:id="rId12"/>
    <p:sldId id="277" r:id="rId13"/>
    <p:sldId id="398" r:id="rId14"/>
    <p:sldId id="419" r:id="rId15"/>
    <p:sldId id="417" r:id="rId16"/>
    <p:sldId id="416" r:id="rId17"/>
    <p:sldId id="268" r:id="rId18"/>
    <p:sldId id="269" r:id="rId19"/>
    <p:sldId id="270" r:id="rId20"/>
    <p:sldId id="271" r:id="rId21"/>
    <p:sldId id="414" r:id="rId22"/>
    <p:sldId id="275" r:id="rId23"/>
    <p:sldId id="327" r:id="rId24"/>
    <p:sldId id="273" r:id="rId25"/>
    <p:sldId id="329" r:id="rId26"/>
    <p:sldId id="330" r:id="rId27"/>
    <p:sldId id="331" r:id="rId28"/>
    <p:sldId id="332" r:id="rId29"/>
    <p:sldId id="420" r:id="rId30"/>
    <p:sldId id="325" r:id="rId31"/>
    <p:sldId id="418" r:id="rId32"/>
  </p:sldIdLst>
  <p:sldSz cx="9144000" cy="6858000" type="screen4x3"/>
  <p:notesSz cx="6997700" cy="9283700"/>
  <p:custShowLst>
    <p:custShow name="Custom Show 1" id="0">
      <p:sldLst>
        <p:sld r:id="rId2"/>
        <p:sld r:id="rId3"/>
        <p:sld r:id="rId4"/>
        <p:sld r:id="rId5"/>
        <p:sld r:id="rId7"/>
        <p:sld r:id="rId8"/>
        <p:sld r:id="rId9"/>
        <p:sld r:id="rId6"/>
        <p:sld r:id="rId10"/>
        <p:sld r:id="rId12"/>
        <p:sld r:id="rId14"/>
        <p:sld r:id="rId18"/>
        <p:sld r:id="rId19"/>
        <p:sld r:id="rId20"/>
        <p:sld r:id="rId21"/>
        <p:sld r:id="rId25"/>
        <p:sld r:id="rId23"/>
        <p:sld r:id="rId24"/>
        <p:sld r:id="rId26"/>
        <p:sld r:id="rId27"/>
        <p:sld r:id="rId28"/>
        <p:sld r:id="rId29"/>
        <p:sld r:id="rId13"/>
      </p:sldLst>
    </p:custShow>
  </p:custShowLst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Helvetica" panose="020B0604020202020204" pitchFamily="34" charset="0"/>
        <a:ea typeface="MS PGothic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Helvetica" panose="020B0604020202020204" pitchFamily="34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Helvetica" panose="020B0604020202020204" pitchFamily="34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Helvetica" panose="020B0604020202020204" pitchFamily="34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1600" kern="1200">
        <a:solidFill>
          <a:schemeClr val="tx1"/>
        </a:solidFill>
        <a:latin typeface="Helvetica" panose="020B060402020202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sz="1600" kern="1200">
        <a:solidFill>
          <a:schemeClr val="tx1"/>
        </a:solidFill>
        <a:latin typeface="Helvetica" panose="020B060402020202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sz="1600" kern="1200">
        <a:solidFill>
          <a:schemeClr val="tx1"/>
        </a:solidFill>
        <a:latin typeface="Helvetica" panose="020B060402020202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sz="1600" kern="1200">
        <a:solidFill>
          <a:schemeClr val="tx1"/>
        </a:solidFill>
        <a:latin typeface="Helvetica" panose="020B060402020202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sz="1600" kern="1200">
        <a:solidFill>
          <a:schemeClr val="tx1"/>
        </a:solidFill>
        <a:latin typeface="Helvetica" panose="020B060402020202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07">
          <p15:clr>
            <a:srgbClr val="A4A3A4"/>
          </p15:clr>
        </p15:guide>
        <p15:guide id="2" pos="57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33"/>
    <a:srgbClr val="00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22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582" y="102"/>
      </p:cViewPr>
      <p:guideLst>
        <p:guide orient="horz" pos="707"/>
        <p:guide pos="57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305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66" name="Rectangle 2">
            <a:extLst>
              <a:ext uri="{FF2B5EF4-FFF2-40B4-BE49-F238E27FC236}">
                <a16:creationId xmlns:a16="http://schemas.microsoft.com/office/drawing/2014/main" id="{C6EF5354-BFFB-44DF-8FA7-1A088153BD87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027" tIns="46514" rIns="93027" bIns="46514" numCol="1" anchor="t" anchorCtr="0" compatLnSpc="1">
            <a:prstTxWarp prst="textNoShape">
              <a:avLst/>
            </a:prstTxWarp>
          </a:bodyPr>
          <a:lstStyle>
            <a:lvl1pPr defTabSz="930275">
              <a:defRPr sz="1300">
                <a:latin typeface="Helvetica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67267" name="Rectangle 3">
            <a:extLst>
              <a:ext uri="{FF2B5EF4-FFF2-40B4-BE49-F238E27FC236}">
                <a16:creationId xmlns:a16="http://schemas.microsoft.com/office/drawing/2014/main" id="{5BBF6CF9-ADFE-4F6E-89A0-8CB582D8FFC5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65575" y="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027" tIns="46514" rIns="93027" bIns="46514" numCol="1" anchor="t" anchorCtr="0" compatLnSpc="1">
            <a:prstTxWarp prst="textNoShape">
              <a:avLst/>
            </a:prstTxWarp>
          </a:bodyPr>
          <a:lstStyle>
            <a:lvl1pPr algn="r" defTabSz="930275">
              <a:defRPr sz="1300">
                <a:latin typeface="Helvetica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67268" name="Rectangle 4">
            <a:extLst>
              <a:ext uri="{FF2B5EF4-FFF2-40B4-BE49-F238E27FC236}">
                <a16:creationId xmlns:a16="http://schemas.microsoft.com/office/drawing/2014/main" id="{8C120FC7-7BCE-4696-BB5D-C087861E4B4E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2015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027" tIns="46514" rIns="93027" bIns="46514" numCol="1" anchor="b" anchorCtr="0" compatLnSpc="1">
            <a:prstTxWarp prst="textNoShape">
              <a:avLst/>
            </a:prstTxWarp>
          </a:bodyPr>
          <a:lstStyle>
            <a:lvl1pPr defTabSz="930275">
              <a:defRPr sz="1300">
                <a:latin typeface="Helvetica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67269" name="Rectangle 5">
            <a:extLst>
              <a:ext uri="{FF2B5EF4-FFF2-40B4-BE49-F238E27FC236}">
                <a16:creationId xmlns:a16="http://schemas.microsoft.com/office/drawing/2014/main" id="{6735A123-7D3E-455E-AB82-1C3749BB052A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65575" y="882015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027" tIns="46514" rIns="93027" bIns="46514" numCol="1" anchor="b" anchorCtr="0" compatLnSpc="1">
            <a:prstTxWarp prst="textNoShape">
              <a:avLst/>
            </a:prstTxWarp>
          </a:bodyPr>
          <a:lstStyle>
            <a:lvl1pPr algn="r" defTabSz="930275">
              <a:defRPr sz="1300"/>
            </a:lvl1pPr>
          </a:lstStyle>
          <a:p>
            <a:pPr>
              <a:defRPr/>
            </a:pPr>
            <a:fld id="{A8B4C920-550B-4EA7-9CB5-2D8883A273B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svg>
</file>

<file path=ppt/media/image12.svg>
</file>

<file path=ppt/media/image2.png>
</file>

<file path=ppt/media/image3.png>
</file>

<file path=ppt/media/image3.svg>
</file>

<file path=ppt/media/image4.png>
</file>

<file path=ppt/media/image5.png>
</file>

<file path=ppt/media/image5.svg>
</file>

<file path=ppt/media/image6.png>
</file>

<file path=ppt/media/image7.png>
</file>

<file path=ppt/media/image7.sv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642" name="Rectangle 2">
            <a:extLst>
              <a:ext uri="{FF2B5EF4-FFF2-40B4-BE49-F238E27FC236}">
                <a16:creationId xmlns:a16="http://schemas.microsoft.com/office/drawing/2014/main" id="{2E8AF117-EF14-4BF3-AB7D-D75C4F934CCD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3027" tIns="46514" rIns="93027" bIns="46514" numCol="1" anchor="t" anchorCtr="0" compatLnSpc="1">
            <a:prstTxWarp prst="textNoShape">
              <a:avLst/>
            </a:prstTxWarp>
          </a:bodyPr>
          <a:lstStyle>
            <a:lvl1pPr defTabSz="930275">
              <a:defRPr sz="1300">
                <a:latin typeface="Helvetica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0643" name="Rectangle 3">
            <a:extLst>
              <a:ext uri="{FF2B5EF4-FFF2-40B4-BE49-F238E27FC236}">
                <a16:creationId xmlns:a16="http://schemas.microsoft.com/office/drawing/2014/main" id="{D7D2DA5C-BED3-45D1-AFD2-94AF29863ABC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965575" y="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3027" tIns="46514" rIns="93027" bIns="46514" numCol="1" anchor="t" anchorCtr="0" compatLnSpc="1">
            <a:prstTxWarp prst="textNoShape">
              <a:avLst/>
            </a:prstTxWarp>
          </a:bodyPr>
          <a:lstStyle>
            <a:lvl1pPr algn="r" defTabSz="930275">
              <a:defRPr sz="1300">
                <a:latin typeface="Helvetica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6" name="Rectangle 4">
            <a:extLst>
              <a:ext uri="{FF2B5EF4-FFF2-40B4-BE49-F238E27FC236}">
                <a16:creationId xmlns:a16="http://schemas.microsoft.com/office/drawing/2014/main" id="{A2936E5F-4C9B-4144-9261-C3F188AA67D9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77925" y="696913"/>
            <a:ext cx="4641850" cy="34813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0645" name="Rectangle 5">
            <a:extLst>
              <a:ext uri="{FF2B5EF4-FFF2-40B4-BE49-F238E27FC236}">
                <a16:creationId xmlns:a16="http://schemas.microsoft.com/office/drawing/2014/main" id="{D73F14C5-05F8-4300-9D01-F3633C854740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31863" y="4410075"/>
            <a:ext cx="5133975" cy="417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3027" tIns="46514" rIns="93027" bIns="4651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40646" name="Rectangle 6">
            <a:extLst>
              <a:ext uri="{FF2B5EF4-FFF2-40B4-BE49-F238E27FC236}">
                <a16:creationId xmlns:a16="http://schemas.microsoft.com/office/drawing/2014/main" id="{BCB6CAD9-A006-4455-8054-9CACB290288C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2015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3027" tIns="46514" rIns="93027" bIns="46514" numCol="1" anchor="b" anchorCtr="0" compatLnSpc="1">
            <a:prstTxWarp prst="textNoShape">
              <a:avLst/>
            </a:prstTxWarp>
          </a:bodyPr>
          <a:lstStyle>
            <a:lvl1pPr defTabSz="930275">
              <a:defRPr sz="1300">
                <a:latin typeface="Helvetica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40647" name="Rectangle 7">
            <a:extLst>
              <a:ext uri="{FF2B5EF4-FFF2-40B4-BE49-F238E27FC236}">
                <a16:creationId xmlns:a16="http://schemas.microsoft.com/office/drawing/2014/main" id="{63060AD7-0C3D-477B-BD60-55C8EBDB945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65575" y="8820150"/>
            <a:ext cx="3032125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3027" tIns="46514" rIns="93027" bIns="46514" numCol="1" anchor="b" anchorCtr="0" compatLnSpc="1">
            <a:prstTxWarp prst="textNoShape">
              <a:avLst/>
            </a:prstTxWarp>
          </a:bodyPr>
          <a:lstStyle>
            <a:lvl1pPr algn="r" defTabSz="930275">
              <a:defRPr sz="1300"/>
            </a:lvl1pPr>
          </a:lstStyle>
          <a:p>
            <a:pPr>
              <a:defRPr/>
            </a:pPr>
            <a:fld id="{AE66C03C-4B0E-4149-8287-A3B340EB818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anose="020B0600070205080204" pitchFamily="34" charset="-128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anose="020B0600070205080204" pitchFamily="34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anose="020B0600070205080204" pitchFamily="34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anose="020B0600070205080204" pitchFamily="34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MS PGothic" panose="020B0600070205080204" pitchFamily="3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7">
            <a:extLst>
              <a:ext uri="{FF2B5EF4-FFF2-40B4-BE49-F238E27FC236}">
                <a16:creationId xmlns:a16="http://schemas.microsoft.com/office/drawing/2014/main" id="{1DE2DCE1-2EFC-4C42-8DFC-CBA6F33233E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01637794-A468-4EC6-9DD2-8F932E639220}" type="slidenum">
              <a:rPr lang="en-US" altLang="en-US" sz="1300" smtClean="0"/>
              <a:pPr/>
              <a:t>1</a:t>
            </a:fld>
            <a:endParaRPr lang="en-US" altLang="en-US" sz="1300"/>
          </a:p>
        </p:txBody>
      </p:sp>
      <p:sp>
        <p:nvSpPr>
          <p:cNvPr id="6147" name="Rectangle 2">
            <a:extLst>
              <a:ext uri="{FF2B5EF4-FFF2-40B4-BE49-F238E27FC236}">
                <a16:creationId xmlns:a16="http://schemas.microsoft.com/office/drawing/2014/main" id="{607B12F9-7FC5-42D0-9964-0865785D1C1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2BC6D4DE-B9DA-4FD2-A997-14A566E8D5B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7">
            <a:extLst>
              <a:ext uri="{FF2B5EF4-FFF2-40B4-BE49-F238E27FC236}">
                <a16:creationId xmlns:a16="http://schemas.microsoft.com/office/drawing/2014/main" id="{516EBF0D-549B-4B96-9F9D-99104C02726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716DE627-E9A0-44A0-8058-E175A1E3A18A}" type="slidenum">
              <a:rPr lang="en-US" altLang="en-US" sz="1300" smtClean="0"/>
              <a:pPr/>
              <a:t>11</a:t>
            </a:fld>
            <a:endParaRPr lang="en-US" altLang="en-US" sz="1300"/>
          </a:p>
        </p:txBody>
      </p:sp>
      <p:sp>
        <p:nvSpPr>
          <p:cNvPr id="37891" name="Rectangle 2">
            <a:extLst>
              <a:ext uri="{FF2B5EF4-FFF2-40B4-BE49-F238E27FC236}">
                <a16:creationId xmlns:a16="http://schemas.microsoft.com/office/drawing/2014/main" id="{1839E502-C201-436D-805E-A0C9059389F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7892" name="Rectangle 3">
            <a:extLst>
              <a:ext uri="{FF2B5EF4-FFF2-40B4-BE49-F238E27FC236}">
                <a16:creationId xmlns:a16="http://schemas.microsoft.com/office/drawing/2014/main" id="{1BE0CB22-2002-47F0-8684-94D93C5B97B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753327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Rectangle 7">
            <a:extLst>
              <a:ext uri="{FF2B5EF4-FFF2-40B4-BE49-F238E27FC236}">
                <a16:creationId xmlns:a16="http://schemas.microsoft.com/office/drawing/2014/main" id="{81CDFE0C-A61B-43EA-B968-B08E5A92F7A1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9CDA1365-8575-439D-A30F-DB7B7A8B3AE6}" type="slidenum">
              <a:rPr lang="en-US" altLang="en-US" sz="1300" smtClean="0"/>
              <a:pPr/>
              <a:t>12</a:t>
            </a:fld>
            <a:endParaRPr lang="en-US" altLang="en-US" sz="1300"/>
          </a:p>
        </p:txBody>
      </p:sp>
      <p:sp>
        <p:nvSpPr>
          <p:cNvPr id="75779" name="Rectangle 2">
            <a:extLst>
              <a:ext uri="{FF2B5EF4-FFF2-40B4-BE49-F238E27FC236}">
                <a16:creationId xmlns:a16="http://schemas.microsoft.com/office/drawing/2014/main" id="{305E8670-C567-45BC-B922-25AE03A77E4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5780" name="Rectangle 3">
            <a:extLst>
              <a:ext uri="{FF2B5EF4-FFF2-40B4-BE49-F238E27FC236}">
                <a16:creationId xmlns:a16="http://schemas.microsoft.com/office/drawing/2014/main" id="{96CA28A6-3A1B-4A8B-9839-0F39FE75BCC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19101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Slide Image Placeholder 1">
            <a:extLst>
              <a:ext uri="{FF2B5EF4-FFF2-40B4-BE49-F238E27FC236}">
                <a16:creationId xmlns:a16="http://schemas.microsoft.com/office/drawing/2014/main" id="{DD59509B-1E67-40A2-8C0D-56F59CA23775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5059" name="Notes Placeholder 2">
            <a:extLst>
              <a:ext uri="{FF2B5EF4-FFF2-40B4-BE49-F238E27FC236}">
                <a16:creationId xmlns:a16="http://schemas.microsoft.com/office/drawing/2014/main" id="{F90B1745-F8AA-42F1-A69F-AB4A7969EB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>
                <a:latin typeface="Times New Roman" panose="02020603050405020304" pitchFamily="18" charset="0"/>
              </a:rPr>
              <a:t>Where is FTL stored?  How is it reconstructed on system startup? </a:t>
            </a:r>
          </a:p>
          <a:p>
            <a:r>
              <a:rPr lang="en-US" altLang="en-US">
                <a:latin typeface="Times New Roman" panose="02020603050405020304" pitchFamily="18" charset="0"/>
              </a:rPr>
              <a:t>How to track number of erases per block (extra storage per block)</a:t>
            </a:r>
          </a:p>
        </p:txBody>
      </p:sp>
      <p:sp>
        <p:nvSpPr>
          <p:cNvPr id="45060" name="Slide Number Placeholder 3">
            <a:extLst>
              <a:ext uri="{FF2B5EF4-FFF2-40B4-BE49-F238E27FC236}">
                <a16:creationId xmlns:a16="http://schemas.microsoft.com/office/drawing/2014/main" id="{273EC31C-439C-46F6-BC7F-647B26103D5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44D24BB8-FD48-479F-B806-2D149D6EDED2}" type="slidenum">
              <a:rPr lang="en-US" altLang="en-US" sz="1300" smtClean="0"/>
              <a:pPr/>
              <a:t>14</a:t>
            </a:fld>
            <a:endParaRPr lang="en-US" altLang="en-US" sz="1300"/>
          </a:p>
        </p:txBody>
      </p:sp>
    </p:spTree>
    <p:extLst>
      <p:ext uri="{BB962C8B-B14F-4D97-AF65-F5344CB8AC3E}">
        <p14:creationId xmlns:p14="http://schemas.microsoft.com/office/powerpoint/2010/main" val="247178123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7">
            <a:extLst>
              <a:ext uri="{FF2B5EF4-FFF2-40B4-BE49-F238E27FC236}">
                <a16:creationId xmlns:a16="http://schemas.microsoft.com/office/drawing/2014/main" id="{39BA7D76-01A0-44F2-89B1-63E0F211404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ABE9A65A-C6A6-437E-860D-28B578E0FA99}" type="slidenum">
              <a:rPr lang="en-US" altLang="en-US" sz="1300" smtClean="0"/>
              <a:pPr/>
              <a:t>17</a:t>
            </a:fld>
            <a:endParaRPr lang="en-US" altLang="en-US" sz="1300"/>
          </a:p>
        </p:txBody>
      </p:sp>
      <p:sp>
        <p:nvSpPr>
          <p:cNvPr id="47107" name="Rectangle 2">
            <a:extLst>
              <a:ext uri="{FF2B5EF4-FFF2-40B4-BE49-F238E27FC236}">
                <a16:creationId xmlns:a16="http://schemas.microsoft.com/office/drawing/2014/main" id="{F7F0E3D2-8D1D-4E9E-86ED-3DCB13525BA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7108" name="Rectangle 3">
            <a:extLst>
              <a:ext uri="{FF2B5EF4-FFF2-40B4-BE49-F238E27FC236}">
                <a16:creationId xmlns:a16="http://schemas.microsoft.com/office/drawing/2014/main" id="{B1A6E11A-8162-4AD6-A68A-F876C2FC205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7">
            <a:extLst>
              <a:ext uri="{FF2B5EF4-FFF2-40B4-BE49-F238E27FC236}">
                <a16:creationId xmlns:a16="http://schemas.microsoft.com/office/drawing/2014/main" id="{FFFBFD61-D515-4C27-BC04-B6726E84611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4E33FC15-B3FD-4131-A17E-3B00DAFF8E30}" type="slidenum">
              <a:rPr lang="en-US" altLang="en-US" sz="1300" smtClean="0"/>
              <a:pPr/>
              <a:t>18</a:t>
            </a:fld>
            <a:endParaRPr lang="en-US" altLang="en-US" sz="1300"/>
          </a:p>
        </p:txBody>
      </p:sp>
      <p:sp>
        <p:nvSpPr>
          <p:cNvPr id="49155" name="Rectangle 2">
            <a:extLst>
              <a:ext uri="{FF2B5EF4-FFF2-40B4-BE49-F238E27FC236}">
                <a16:creationId xmlns:a16="http://schemas.microsoft.com/office/drawing/2014/main" id="{70C77BC8-D78A-45A5-8E34-399D7052131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9156" name="Rectangle 3">
            <a:extLst>
              <a:ext uri="{FF2B5EF4-FFF2-40B4-BE49-F238E27FC236}">
                <a16:creationId xmlns:a16="http://schemas.microsoft.com/office/drawing/2014/main" id="{D155EB5F-C6B8-4100-A62C-D800041D9A1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7">
            <a:extLst>
              <a:ext uri="{FF2B5EF4-FFF2-40B4-BE49-F238E27FC236}">
                <a16:creationId xmlns:a16="http://schemas.microsoft.com/office/drawing/2014/main" id="{E02A4683-3128-4DFE-A149-AF7747B87AA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B321C362-86F0-45B3-B087-EB55DFF280B9}" type="slidenum">
              <a:rPr lang="en-US" altLang="en-US" sz="1300" smtClean="0"/>
              <a:pPr/>
              <a:t>19</a:t>
            </a:fld>
            <a:endParaRPr lang="en-US" altLang="en-US" sz="1300"/>
          </a:p>
        </p:txBody>
      </p:sp>
      <p:sp>
        <p:nvSpPr>
          <p:cNvPr id="51203" name="Rectangle 2">
            <a:extLst>
              <a:ext uri="{FF2B5EF4-FFF2-40B4-BE49-F238E27FC236}">
                <a16:creationId xmlns:a16="http://schemas.microsoft.com/office/drawing/2014/main" id="{FC8EAC48-4371-407E-BAE5-E8D5CF0E6F9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1204" name="Rectangle 3">
            <a:extLst>
              <a:ext uri="{FF2B5EF4-FFF2-40B4-BE49-F238E27FC236}">
                <a16:creationId xmlns:a16="http://schemas.microsoft.com/office/drawing/2014/main" id="{323BF492-B734-4B57-92DB-E4DE382AEBA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>
            <a:extLst>
              <a:ext uri="{FF2B5EF4-FFF2-40B4-BE49-F238E27FC236}">
                <a16:creationId xmlns:a16="http://schemas.microsoft.com/office/drawing/2014/main" id="{65434224-1541-4F6D-8615-BDEE44F5A6A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EBAC1DCC-3B3E-490B-A449-40495B34789C}" type="slidenum">
              <a:rPr lang="en-US" altLang="en-US" sz="1300" smtClean="0"/>
              <a:pPr/>
              <a:t>20</a:t>
            </a:fld>
            <a:endParaRPr lang="en-US" altLang="en-US" sz="1300"/>
          </a:p>
        </p:txBody>
      </p:sp>
      <p:sp>
        <p:nvSpPr>
          <p:cNvPr id="53251" name="Rectangle 2">
            <a:extLst>
              <a:ext uri="{FF2B5EF4-FFF2-40B4-BE49-F238E27FC236}">
                <a16:creationId xmlns:a16="http://schemas.microsoft.com/office/drawing/2014/main" id="{4C386D90-9A87-4D30-8E11-A54A5C6C20E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2" name="Rectangle 3">
            <a:extLst>
              <a:ext uri="{FF2B5EF4-FFF2-40B4-BE49-F238E27FC236}">
                <a16:creationId xmlns:a16="http://schemas.microsoft.com/office/drawing/2014/main" id="{11F6F7F1-7A05-4849-9290-DEB5F5443B3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>
            <a:extLst>
              <a:ext uri="{FF2B5EF4-FFF2-40B4-BE49-F238E27FC236}">
                <a16:creationId xmlns:a16="http://schemas.microsoft.com/office/drawing/2014/main" id="{65434224-1541-4F6D-8615-BDEE44F5A6A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EBAC1DCC-3B3E-490B-A449-40495B34789C}" type="slidenum">
              <a:rPr lang="en-US" altLang="en-US" sz="1300" smtClean="0"/>
              <a:pPr/>
              <a:t>21</a:t>
            </a:fld>
            <a:endParaRPr lang="en-US" altLang="en-US" sz="1300"/>
          </a:p>
        </p:txBody>
      </p:sp>
      <p:sp>
        <p:nvSpPr>
          <p:cNvPr id="53251" name="Rectangle 2">
            <a:extLst>
              <a:ext uri="{FF2B5EF4-FFF2-40B4-BE49-F238E27FC236}">
                <a16:creationId xmlns:a16="http://schemas.microsoft.com/office/drawing/2014/main" id="{4C386D90-9A87-4D30-8E11-A54A5C6C20E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2" name="Rectangle 3">
            <a:extLst>
              <a:ext uri="{FF2B5EF4-FFF2-40B4-BE49-F238E27FC236}">
                <a16:creationId xmlns:a16="http://schemas.microsoft.com/office/drawing/2014/main" id="{11F6F7F1-7A05-4849-9290-DEB5F5443B3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865503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7">
            <a:extLst>
              <a:ext uri="{FF2B5EF4-FFF2-40B4-BE49-F238E27FC236}">
                <a16:creationId xmlns:a16="http://schemas.microsoft.com/office/drawing/2014/main" id="{D0A35225-5E7D-47C9-941A-D0770BC5870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15A698D4-1384-4BA5-B733-041EDF45F76D}" type="slidenum">
              <a:rPr lang="en-US" altLang="en-US" sz="1300" smtClean="0"/>
              <a:pPr/>
              <a:t>22</a:t>
            </a:fld>
            <a:endParaRPr lang="en-US" altLang="en-US" sz="1300"/>
          </a:p>
        </p:txBody>
      </p:sp>
      <p:sp>
        <p:nvSpPr>
          <p:cNvPr id="61443" name="Rectangle 2">
            <a:extLst>
              <a:ext uri="{FF2B5EF4-FFF2-40B4-BE49-F238E27FC236}">
                <a16:creationId xmlns:a16="http://schemas.microsoft.com/office/drawing/2014/main" id="{6A4FBC79-C959-4D88-9209-626C6B4181E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1444" name="Rectangle 3">
            <a:extLst>
              <a:ext uri="{FF2B5EF4-FFF2-40B4-BE49-F238E27FC236}">
                <a16:creationId xmlns:a16="http://schemas.microsoft.com/office/drawing/2014/main" id="{53DB9E80-8D28-41EF-86B7-F9C1B49EE80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Rectangle 7">
            <a:extLst>
              <a:ext uri="{FF2B5EF4-FFF2-40B4-BE49-F238E27FC236}">
                <a16:creationId xmlns:a16="http://schemas.microsoft.com/office/drawing/2014/main" id="{EF65BE21-C91A-4A31-B1FB-B8E99A772A9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C8472180-291D-4D38-BFEA-8EB6CB704FCA}" type="slidenum">
              <a:rPr lang="en-US" altLang="en-US" sz="1300" smtClean="0"/>
              <a:pPr/>
              <a:t>23</a:t>
            </a:fld>
            <a:endParaRPr lang="en-US" altLang="en-US" sz="1300"/>
          </a:p>
        </p:txBody>
      </p:sp>
      <p:sp>
        <p:nvSpPr>
          <p:cNvPr id="63491" name="Rectangle 2">
            <a:extLst>
              <a:ext uri="{FF2B5EF4-FFF2-40B4-BE49-F238E27FC236}">
                <a16:creationId xmlns:a16="http://schemas.microsoft.com/office/drawing/2014/main" id="{E5C88F20-F4BE-468E-B651-F417A34B4D3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3492" name="Rectangle 3">
            <a:extLst>
              <a:ext uri="{FF2B5EF4-FFF2-40B4-BE49-F238E27FC236}">
                <a16:creationId xmlns:a16="http://schemas.microsoft.com/office/drawing/2014/main" id="{1388756E-060E-48EC-86E0-7EF60BB0054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7">
            <a:extLst>
              <a:ext uri="{FF2B5EF4-FFF2-40B4-BE49-F238E27FC236}">
                <a16:creationId xmlns:a16="http://schemas.microsoft.com/office/drawing/2014/main" id="{048294A3-FBA0-48E6-BAC1-C31A4FE1697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349E0957-6F75-455E-8328-45C1F34BBE0F}" type="slidenum">
              <a:rPr lang="en-US" altLang="en-US" sz="1300" smtClean="0"/>
              <a:pPr/>
              <a:t>2</a:t>
            </a:fld>
            <a:endParaRPr lang="en-US" altLang="en-US" sz="1300"/>
          </a:p>
        </p:txBody>
      </p:sp>
      <p:sp>
        <p:nvSpPr>
          <p:cNvPr id="10243" name="Rectangle 2">
            <a:extLst>
              <a:ext uri="{FF2B5EF4-FFF2-40B4-BE49-F238E27FC236}">
                <a16:creationId xmlns:a16="http://schemas.microsoft.com/office/drawing/2014/main" id="{883A5C15-38DE-4ED9-8294-23102A475AC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4" name="Rectangle 3">
            <a:extLst>
              <a:ext uri="{FF2B5EF4-FFF2-40B4-BE49-F238E27FC236}">
                <a16:creationId xmlns:a16="http://schemas.microsoft.com/office/drawing/2014/main" id="{9702C81A-DDDF-4D28-B5C0-A85F56BF2B1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>
            <a:extLst>
              <a:ext uri="{FF2B5EF4-FFF2-40B4-BE49-F238E27FC236}">
                <a16:creationId xmlns:a16="http://schemas.microsoft.com/office/drawing/2014/main" id="{60FB065A-78BE-4E84-93B0-7AB5724FDA1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03F4AF67-0335-4117-B131-93E2956BE666}" type="slidenum">
              <a:rPr lang="en-US" altLang="en-US" sz="1300" smtClean="0"/>
              <a:pPr/>
              <a:t>24</a:t>
            </a:fld>
            <a:endParaRPr lang="en-US" altLang="en-US" sz="1300"/>
          </a:p>
        </p:txBody>
      </p:sp>
      <p:sp>
        <p:nvSpPr>
          <p:cNvPr id="55299" name="Rectangle 2">
            <a:extLst>
              <a:ext uri="{FF2B5EF4-FFF2-40B4-BE49-F238E27FC236}">
                <a16:creationId xmlns:a16="http://schemas.microsoft.com/office/drawing/2014/main" id="{3C7BBB92-162F-46EB-B3B3-A6DC9ECF233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5300" name="Rectangle 3">
            <a:extLst>
              <a:ext uri="{FF2B5EF4-FFF2-40B4-BE49-F238E27FC236}">
                <a16:creationId xmlns:a16="http://schemas.microsoft.com/office/drawing/2014/main" id="{86438A58-9EBA-4315-9C87-584150C80E0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Rectangle 7">
            <a:extLst>
              <a:ext uri="{FF2B5EF4-FFF2-40B4-BE49-F238E27FC236}">
                <a16:creationId xmlns:a16="http://schemas.microsoft.com/office/drawing/2014/main" id="{C30EBD12-8697-40B0-A3F2-4C4F89674AA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017BF2B6-781A-4AC8-93AC-C210D5147293}" type="slidenum">
              <a:rPr lang="en-US" altLang="en-US" sz="1300" smtClean="0"/>
              <a:pPr/>
              <a:t>25</a:t>
            </a:fld>
            <a:endParaRPr lang="en-US" altLang="en-US" sz="1300"/>
          </a:p>
        </p:txBody>
      </p:sp>
      <p:sp>
        <p:nvSpPr>
          <p:cNvPr id="65539" name="Rectangle 2">
            <a:extLst>
              <a:ext uri="{FF2B5EF4-FFF2-40B4-BE49-F238E27FC236}">
                <a16:creationId xmlns:a16="http://schemas.microsoft.com/office/drawing/2014/main" id="{87B9E07E-8C5A-4C76-B1D6-CD8E1136C587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5540" name="Rectangle 3">
            <a:extLst>
              <a:ext uri="{FF2B5EF4-FFF2-40B4-BE49-F238E27FC236}">
                <a16:creationId xmlns:a16="http://schemas.microsoft.com/office/drawing/2014/main" id="{AFB2F9B7-1DD0-43BC-9F80-EFD00F7EAEE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Rectangle 7">
            <a:extLst>
              <a:ext uri="{FF2B5EF4-FFF2-40B4-BE49-F238E27FC236}">
                <a16:creationId xmlns:a16="http://schemas.microsoft.com/office/drawing/2014/main" id="{C53B6529-72A3-40F6-9F9D-1075C768433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FB9E53A6-478E-4DAC-B297-8D53FE5E195B}" type="slidenum">
              <a:rPr lang="en-US" altLang="en-US" sz="1300" smtClean="0"/>
              <a:pPr/>
              <a:t>26</a:t>
            </a:fld>
            <a:endParaRPr lang="en-US" altLang="en-US" sz="1300"/>
          </a:p>
        </p:txBody>
      </p:sp>
      <p:sp>
        <p:nvSpPr>
          <p:cNvPr id="67587" name="Rectangle 2">
            <a:extLst>
              <a:ext uri="{FF2B5EF4-FFF2-40B4-BE49-F238E27FC236}">
                <a16:creationId xmlns:a16="http://schemas.microsoft.com/office/drawing/2014/main" id="{ECA636FD-8B00-4ED2-A13D-4F1D5B14448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7588" name="Rectangle 3">
            <a:extLst>
              <a:ext uri="{FF2B5EF4-FFF2-40B4-BE49-F238E27FC236}">
                <a16:creationId xmlns:a16="http://schemas.microsoft.com/office/drawing/2014/main" id="{0819B8F5-B510-40C9-8DB4-23A41704137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7">
            <a:extLst>
              <a:ext uri="{FF2B5EF4-FFF2-40B4-BE49-F238E27FC236}">
                <a16:creationId xmlns:a16="http://schemas.microsoft.com/office/drawing/2014/main" id="{E41EE66D-62D7-453A-87D5-FE8A75E92EE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306C03B5-2387-48FE-8BB1-EACBDB08A90F}" type="slidenum">
              <a:rPr lang="en-US" altLang="en-US" sz="1300" smtClean="0"/>
              <a:pPr/>
              <a:t>27</a:t>
            </a:fld>
            <a:endParaRPr lang="en-US" altLang="en-US" sz="1300"/>
          </a:p>
        </p:txBody>
      </p:sp>
      <p:sp>
        <p:nvSpPr>
          <p:cNvPr id="69635" name="Rectangle 2">
            <a:extLst>
              <a:ext uri="{FF2B5EF4-FFF2-40B4-BE49-F238E27FC236}">
                <a16:creationId xmlns:a16="http://schemas.microsoft.com/office/drawing/2014/main" id="{D4C4F2F8-6CFA-4EAB-B0CF-719E4D37675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69636" name="Rectangle 3">
            <a:extLst>
              <a:ext uri="{FF2B5EF4-FFF2-40B4-BE49-F238E27FC236}">
                <a16:creationId xmlns:a16="http://schemas.microsoft.com/office/drawing/2014/main" id="{81E986B0-8B7A-4245-A70E-2F2D1E576FA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7">
            <a:extLst>
              <a:ext uri="{FF2B5EF4-FFF2-40B4-BE49-F238E27FC236}">
                <a16:creationId xmlns:a16="http://schemas.microsoft.com/office/drawing/2014/main" id="{77EA2393-26EC-4042-A04A-DD5C8A31912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FE389C9F-2B93-46E3-AAB6-6791B4207C05}" type="slidenum">
              <a:rPr lang="en-US" altLang="en-US" sz="1300" smtClean="0"/>
              <a:pPr/>
              <a:t>28</a:t>
            </a:fld>
            <a:endParaRPr lang="en-US" altLang="en-US" sz="1300"/>
          </a:p>
        </p:txBody>
      </p:sp>
      <p:sp>
        <p:nvSpPr>
          <p:cNvPr id="71683" name="Rectangle 2">
            <a:extLst>
              <a:ext uri="{FF2B5EF4-FFF2-40B4-BE49-F238E27FC236}">
                <a16:creationId xmlns:a16="http://schemas.microsoft.com/office/drawing/2014/main" id="{006D4976-F940-41DF-BB71-CC254D641B5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684" name="Rectangle 3">
            <a:extLst>
              <a:ext uri="{FF2B5EF4-FFF2-40B4-BE49-F238E27FC236}">
                <a16:creationId xmlns:a16="http://schemas.microsoft.com/office/drawing/2014/main" id="{E986CEB9-868E-405F-9367-6C020CB32BB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7">
            <a:extLst>
              <a:ext uri="{FF2B5EF4-FFF2-40B4-BE49-F238E27FC236}">
                <a16:creationId xmlns:a16="http://schemas.microsoft.com/office/drawing/2014/main" id="{3EC9F6E7-DEF2-49C0-92BA-FB004184EEE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63CC407D-2643-4298-A820-C84B341BD844}" type="slidenum">
              <a:rPr lang="en-US" altLang="en-US" sz="1300" smtClean="0"/>
              <a:pPr/>
              <a:t>29</a:t>
            </a:fld>
            <a:endParaRPr lang="en-US" altLang="en-US" sz="1300"/>
          </a:p>
        </p:txBody>
      </p:sp>
      <p:sp>
        <p:nvSpPr>
          <p:cNvPr id="39939" name="Rectangle 2">
            <a:extLst>
              <a:ext uri="{FF2B5EF4-FFF2-40B4-BE49-F238E27FC236}">
                <a16:creationId xmlns:a16="http://schemas.microsoft.com/office/drawing/2014/main" id="{474E12EE-55AE-4AC3-BF16-3549D8B102C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40" name="Rectangle 3">
            <a:extLst>
              <a:ext uri="{FF2B5EF4-FFF2-40B4-BE49-F238E27FC236}">
                <a16:creationId xmlns:a16="http://schemas.microsoft.com/office/drawing/2014/main" id="{FA275392-497E-4DB8-8EE4-2C354366511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366693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7">
            <a:extLst>
              <a:ext uri="{FF2B5EF4-FFF2-40B4-BE49-F238E27FC236}">
                <a16:creationId xmlns:a16="http://schemas.microsoft.com/office/drawing/2014/main" id="{25C5637C-BBA3-48D2-8C86-6B60EC57C45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CD5D4989-8BD1-428D-AC92-BEF58CA1327D}" type="slidenum">
              <a:rPr lang="en-US" altLang="en-US" sz="1300" smtClean="0"/>
              <a:pPr/>
              <a:t>30</a:t>
            </a:fld>
            <a:endParaRPr lang="en-US" altLang="en-US" sz="1300"/>
          </a:p>
        </p:txBody>
      </p:sp>
      <p:sp>
        <p:nvSpPr>
          <p:cNvPr id="41987" name="Rectangle 2">
            <a:extLst>
              <a:ext uri="{FF2B5EF4-FFF2-40B4-BE49-F238E27FC236}">
                <a16:creationId xmlns:a16="http://schemas.microsoft.com/office/drawing/2014/main" id="{7FF74F07-6B3E-4149-9CA8-73743248D09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1988" name="Rectangle 3">
            <a:extLst>
              <a:ext uri="{FF2B5EF4-FFF2-40B4-BE49-F238E27FC236}">
                <a16:creationId xmlns:a16="http://schemas.microsoft.com/office/drawing/2014/main" id="{D92B6EF9-A8F1-4ED3-9A80-8ED45EE2F54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7">
            <a:extLst>
              <a:ext uri="{FF2B5EF4-FFF2-40B4-BE49-F238E27FC236}">
                <a16:creationId xmlns:a16="http://schemas.microsoft.com/office/drawing/2014/main" id="{C48ADEE5-C4A0-4F83-9B18-036FD8CBAA3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6F2EE62E-9FF8-44D3-B807-CC851990CD6D}" type="slidenum">
              <a:rPr lang="en-US" altLang="en-US" sz="1300" smtClean="0"/>
              <a:pPr/>
              <a:t>3</a:t>
            </a:fld>
            <a:endParaRPr lang="en-US" altLang="en-US" sz="1300"/>
          </a:p>
        </p:txBody>
      </p:sp>
      <p:sp>
        <p:nvSpPr>
          <p:cNvPr id="22531" name="Rectangle 2">
            <a:extLst>
              <a:ext uri="{FF2B5EF4-FFF2-40B4-BE49-F238E27FC236}">
                <a16:creationId xmlns:a16="http://schemas.microsoft.com/office/drawing/2014/main" id="{DB978EA3-6CF9-4931-85CA-6A1AF32950D9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2" name="Rectangle 3">
            <a:extLst>
              <a:ext uri="{FF2B5EF4-FFF2-40B4-BE49-F238E27FC236}">
                <a16:creationId xmlns:a16="http://schemas.microsoft.com/office/drawing/2014/main" id="{690103F9-36CF-40EF-81E1-4FD19CC95B7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>
            <a:extLst>
              <a:ext uri="{FF2B5EF4-FFF2-40B4-BE49-F238E27FC236}">
                <a16:creationId xmlns:a16="http://schemas.microsoft.com/office/drawing/2014/main" id="{3D59427F-6E79-4429-AAD3-19FAAE03430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221DF573-48A5-4494-BFF3-C4B55C390A43}" type="slidenum">
              <a:rPr lang="en-US" altLang="en-US" sz="1300" smtClean="0"/>
              <a:pPr/>
              <a:t>4</a:t>
            </a:fld>
            <a:endParaRPr lang="en-US" altLang="en-US" sz="1300"/>
          </a:p>
        </p:txBody>
      </p:sp>
      <p:sp>
        <p:nvSpPr>
          <p:cNvPr id="24579" name="Rectangle 2">
            <a:extLst>
              <a:ext uri="{FF2B5EF4-FFF2-40B4-BE49-F238E27FC236}">
                <a16:creationId xmlns:a16="http://schemas.microsoft.com/office/drawing/2014/main" id="{FCF865CD-1526-4C8D-B58B-4C6DE096021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80" name="Rectangle 3">
            <a:extLst>
              <a:ext uri="{FF2B5EF4-FFF2-40B4-BE49-F238E27FC236}">
                <a16:creationId xmlns:a16="http://schemas.microsoft.com/office/drawing/2014/main" id="{DB6329B6-B0F0-4978-93A6-69CF6C218CA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7">
            <a:extLst>
              <a:ext uri="{FF2B5EF4-FFF2-40B4-BE49-F238E27FC236}">
                <a16:creationId xmlns:a16="http://schemas.microsoft.com/office/drawing/2014/main" id="{31C1863A-3A8E-4A7B-8235-1E30E2BDA64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7AC76D43-C1DE-4C6B-81D5-24472C4FEB7D}" type="slidenum">
              <a:rPr lang="en-US" altLang="en-US" sz="1300" smtClean="0"/>
              <a:pPr/>
              <a:t>5</a:t>
            </a:fld>
            <a:endParaRPr lang="en-US" altLang="en-US" sz="1300"/>
          </a:p>
        </p:txBody>
      </p:sp>
      <p:sp>
        <p:nvSpPr>
          <p:cNvPr id="32771" name="Rectangle 2">
            <a:extLst>
              <a:ext uri="{FF2B5EF4-FFF2-40B4-BE49-F238E27FC236}">
                <a16:creationId xmlns:a16="http://schemas.microsoft.com/office/drawing/2014/main" id="{A0F9374B-7F70-43D7-BB41-021AA7A534F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2772" name="Rectangle 3">
            <a:extLst>
              <a:ext uri="{FF2B5EF4-FFF2-40B4-BE49-F238E27FC236}">
                <a16:creationId xmlns:a16="http://schemas.microsoft.com/office/drawing/2014/main" id="{EBF337D5-71DF-4FE0-84E3-597CCE8B634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22469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7">
            <a:extLst>
              <a:ext uri="{FF2B5EF4-FFF2-40B4-BE49-F238E27FC236}">
                <a16:creationId xmlns:a16="http://schemas.microsoft.com/office/drawing/2014/main" id="{6EEADBB4-10F9-4DF9-AA23-2602B1E1689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07AF9A82-DABB-4882-8E9E-D2F27043EE1B}" type="slidenum">
              <a:rPr lang="en-US" altLang="en-US" sz="1300" smtClean="0"/>
              <a:pPr/>
              <a:t>6</a:t>
            </a:fld>
            <a:endParaRPr lang="en-US" altLang="en-US" sz="1300"/>
          </a:p>
        </p:txBody>
      </p:sp>
      <p:sp>
        <p:nvSpPr>
          <p:cNvPr id="26627" name="Rectangle 2">
            <a:extLst>
              <a:ext uri="{FF2B5EF4-FFF2-40B4-BE49-F238E27FC236}">
                <a16:creationId xmlns:a16="http://schemas.microsoft.com/office/drawing/2014/main" id="{2D9DC4ED-F32B-41AC-9079-8643E07E58A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8" name="Rectangle 3">
            <a:extLst>
              <a:ext uri="{FF2B5EF4-FFF2-40B4-BE49-F238E27FC236}">
                <a16:creationId xmlns:a16="http://schemas.microsoft.com/office/drawing/2014/main" id="{96AC17D1-5875-40AE-A6A7-F9DF2FEF0F4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7">
            <a:extLst>
              <a:ext uri="{FF2B5EF4-FFF2-40B4-BE49-F238E27FC236}">
                <a16:creationId xmlns:a16="http://schemas.microsoft.com/office/drawing/2014/main" id="{88068DC1-F384-4BDA-8357-C4E4516A50D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06A73EC4-D110-4477-8823-4F07F680E630}" type="slidenum">
              <a:rPr lang="en-US" altLang="en-US" sz="1300" smtClean="0"/>
              <a:pPr/>
              <a:t>7</a:t>
            </a:fld>
            <a:endParaRPr lang="en-US" altLang="en-US" sz="1300"/>
          </a:p>
        </p:txBody>
      </p:sp>
      <p:sp>
        <p:nvSpPr>
          <p:cNvPr id="28675" name="Rectangle 2">
            <a:extLst>
              <a:ext uri="{FF2B5EF4-FFF2-40B4-BE49-F238E27FC236}">
                <a16:creationId xmlns:a16="http://schemas.microsoft.com/office/drawing/2014/main" id="{0EBB60F5-AF69-4AE2-8874-46F0513AE65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8676" name="Rectangle 3">
            <a:extLst>
              <a:ext uri="{FF2B5EF4-FFF2-40B4-BE49-F238E27FC236}">
                <a16:creationId xmlns:a16="http://schemas.microsoft.com/office/drawing/2014/main" id="{39303B8D-3055-496A-84BB-85C1B127C6D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>
                <a:latin typeface="Times New Roman" panose="02020603050405020304" pitchFamily="18" charset="0"/>
              </a:rPr>
              <a:t>Mention:  checksums, bad sector remapping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>
            <a:extLst>
              <a:ext uri="{FF2B5EF4-FFF2-40B4-BE49-F238E27FC236}">
                <a16:creationId xmlns:a16="http://schemas.microsoft.com/office/drawing/2014/main" id="{3C120632-6450-496D-9021-144FCC946366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9FE5D3C3-97C3-42F0-8AD8-A78667E011D8}" type="slidenum">
              <a:rPr lang="en-US" altLang="en-US" sz="1300" smtClean="0"/>
              <a:pPr/>
              <a:t>8</a:t>
            </a:fld>
            <a:endParaRPr lang="en-US" altLang="en-US" sz="1300"/>
          </a:p>
        </p:txBody>
      </p:sp>
      <p:sp>
        <p:nvSpPr>
          <p:cNvPr id="30723" name="Rectangle 2">
            <a:extLst>
              <a:ext uri="{FF2B5EF4-FFF2-40B4-BE49-F238E27FC236}">
                <a16:creationId xmlns:a16="http://schemas.microsoft.com/office/drawing/2014/main" id="{9FFDA698-AD1E-490A-843E-56BBFBDA156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4" name="Rectangle 3">
            <a:extLst>
              <a:ext uri="{FF2B5EF4-FFF2-40B4-BE49-F238E27FC236}">
                <a16:creationId xmlns:a16="http://schemas.microsoft.com/office/drawing/2014/main" id="{F4C63D34-496E-420D-BEE9-57DE0CECD3A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7">
            <a:extLst>
              <a:ext uri="{FF2B5EF4-FFF2-40B4-BE49-F238E27FC236}">
                <a16:creationId xmlns:a16="http://schemas.microsoft.com/office/drawing/2014/main" id="{D3FCD778-3AE4-42E7-AB74-D00245452A5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 defTabSz="930275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defTabSz="930275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fld id="{845A3DB5-4F11-4CB9-BD43-77A6F1184F30}" type="slidenum">
              <a:rPr lang="en-US" altLang="en-US" sz="1300" smtClean="0"/>
              <a:pPr/>
              <a:t>9</a:t>
            </a:fld>
            <a:endParaRPr lang="en-US" altLang="en-US" sz="1300"/>
          </a:p>
        </p:txBody>
      </p:sp>
      <p:sp>
        <p:nvSpPr>
          <p:cNvPr id="35843" name="Rectangle 2">
            <a:extLst>
              <a:ext uri="{FF2B5EF4-FFF2-40B4-BE49-F238E27FC236}">
                <a16:creationId xmlns:a16="http://schemas.microsoft.com/office/drawing/2014/main" id="{E0E1BD94-40E1-42D9-AC0F-6DBED183EDEC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5844" name="Rectangle 3">
            <a:extLst>
              <a:ext uri="{FF2B5EF4-FFF2-40B4-BE49-F238E27FC236}">
                <a16:creationId xmlns:a16="http://schemas.microsoft.com/office/drawing/2014/main" id="{F548A35E-BDBC-4805-BE0E-5DB4CDDA19B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29203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hyperlink" Target="http://www.db-book.com/" TargetMode="Externa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7">
            <a:extLst>
              <a:ext uri="{FF2B5EF4-FFF2-40B4-BE49-F238E27FC236}">
                <a16:creationId xmlns:a16="http://schemas.microsoft.com/office/drawing/2014/main" id="{A25BB261-D773-4836-B381-7A051175F5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74938" y="5726113"/>
            <a:ext cx="3694112" cy="793750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b="1" dirty="0">
                <a:solidFill>
                  <a:srgbClr val="002060"/>
                </a:solidFill>
              </a:rPr>
              <a:t>Database System Concepts, 7</a:t>
            </a:r>
            <a:r>
              <a:rPr lang="en-US" altLang="en-US" b="1" baseline="30000" dirty="0">
                <a:solidFill>
                  <a:srgbClr val="002060"/>
                </a:solidFill>
              </a:rPr>
              <a:t>th</a:t>
            </a:r>
            <a:r>
              <a:rPr lang="en-US" altLang="en-US" b="1" dirty="0">
                <a:solidFill>
                  <a:srgbClr val="002060"/>
                </a:solidFill>
              </a:rPr>
              <a:t> Ed</a:t>
            </a:r>
            <a:r>
              <a:rPr lang="en-US" altLang="en-US" dirty="0">
                <a:solidFill>
                  <a:srgbClr val="002060"/>
                </a:solidFill>
              </a:rPr>
              <a:t>.</a:t>
            </a:r>
          </a:p>
          <a:p>
            <a:pPr algn="ctr">
              <a:spcBef>
                <a:spcPct val="50000"/>
              </a:spcBef>
              <a:defRPr/>
            </a:pPr>
            <a:r>
              <a:rPr lang="en-US" altLang="en-US" sz="1200" b="1" dirty="0">
                <a:solidFill>
                  <a:srgbClr val="002060"/>
                </a:solidFill>
              </a:rPr>
              <a:t>©Silberschatz, Korth and Sudarshan</a:t>
            </a:r>
            <a:br>
              <a:rPr lang="en-US" altLang="en-US" sz="1200" b="1" dirty="0">
                <a:solidFill>
                  <a:srgbClr val="002060"/>
                </a:solidFill>
              </a:rPr>
            </a:br>
            <a:r>
              <a:rPr lang="en-US" altLang="en-US" sz="1200" b="1" dirty="0">
                <a:solidFill>
                  <a:srgbClr val="002060"/>
                </a:solidFill>
              </a:rPr>
              <a:t>See </a:t>
            </a:r>
            <a:r>
              <a:rPr lang="en-US" altLang="en-US" sz="1200" b="1" dirty="0">
                <a:solidFill>
                  <a:srgbClr val="002060"/>
                </a:solidFill>
                <a:hlinkClick r:id="rId2"/>
              </a:rPr>
              <a:t>www.db-book.com</a:t>
            </a:r>
            <a:r>
              <a:rPr lang="en-US" altLang="en-US" sz="1200" b="1" dirty="0">
                <a:solidFill>
                  <a:srgbClr val="002060"/>
                </a:solidFill>
              </a:rPr>
              <a:t> for conditions on re-use </a:t>
            </a:r>
          </a:p>
        </p:txBody>
      </p:sp>
      <p:sp>
        <p:nvSpPr>
          <p:cNvPr id="5130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286000"/>
            <a:ext cx="7772400" cy="1143000"/>
          </a:xfrm>
        </p:spPr>
        <p:txBody>
          <a:bodyPr/>
          <a:lstStyle>
            <a:lvl1pPr>
              <a:defRPr>
                <a:solidFill>
                  <a:srgbClr val="00206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5">
            <a:extLst>
              <a:ext uri="{FF2B5EF4-FFF2-40B4-BE49-F238E27FC236}">
                <a16:creationId xmlns:a16="http://schemas.microsoft.com/office/drawing/2014/main" id="{B4760F52-45E1-4E1D-A744-2F2290DE90CC}"/>
              </a:ext>
            </a:extLst>
          </p:cNvPr>
          <p:cNvSpPr>
            <a:spLocks noGrp="1" noChangeArrowheads="1"/>
          </p:cNvSpPr>
          <p:nvPr>
            <p:ph type="sldNum" sz="quarter" idx="11"/>
          </p:nvPr>
        </p:nvSpPr>
        <p:spPr>
          <a:xfrm>
            <a:off x="6596063" y="6218238"/>
            <a:ext cx="1905000" cy="457200"/>
          </a:xfrm>
        </p:spPr>
        <p:txBody>
          <a:bodyPr/>
          <a:lstStyle>
            <a:lvl1pPr>
              <a:defRPr>
                <a:solidFill>
                  <a:srgbClr val="578963"/>
                </a:solidFill>
              </a:defRPr>
            </a:lvl1pPr>
          </a:lstStyle>
          <a:p>
            <a:pPr>
              <a:defRPr/>
            </a:pPr>
            <a:fld id="{3B69BB99-A72A-4470-971F-83530C443C9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pic>
        <p:nvPicPr>
          <p:cNvPr id="9" name="Picture 8" descr="Cover-6Ed"/>
          <p:cNvPicPr>
            <a:picLocks noChangeAspect="1" noChangeArrowheads="1"/>
          </p:cNvPicPr>
          <p:nvPr userDrawn="1"/>
        </p:nvPicPr>
        <p:blipFill>
          <a:blip r:embed="rId3"/>
          <a:stretch>
            <a:fillRect/>
          </a:stretch>
        </p:blipFill>
        <p:spPr bwMode="auto">
          <a:xfrm>
            <a:off x="13858" y="0"/>
            <a:ext cx="1331269" cy="1700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604871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5C950AD-734E-45C7-8042-5795FFAD6750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E5E31B-1343-4510-8DCD-65E7B654469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630467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26250" y="117475"/>
            <a:ext cx="2019300" cy="58801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8350" y="117475"/>
            <a:ext cx="5905500" cy="58801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7A7A2CD-B5B0-4CF6-8038-339B0E99E36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33574B0-C055-4E38-82A9-667A1DF1F8D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946499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9796C49-4A73-449B-A170-DFFCD45313DF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0D9E99-A0D8-4F2F-B04A-331DF655FEA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228256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8349" y="1093788"/>
            <a:ext cx="7707313" cy="4903787"/>
          </a:xfrm>
        </p:spPr>
        <p:txBody>
          <a:bodyPr/>
          <a:lstStyle>
            <a:lvl1pPr marL="342900" indent="-342900">
              <a:buSzPct val="110000"/>
              <a:buFont typeface="Wingdings" panose="05000000000000000000" pitchFamily="2" charset="2"/>
              <a:buChar char="§"/>
              <a:defRPr sz="1700"/>
            </a:lvl1pPr>
            <a:lvl2pPr marL="742950" indent="-285750">
              <a:buSzPct val="110000"/>
              <a:buFont typeface="Arial" panose="020B0604020202020204" pitchFamily="34" charset="0"/>
              <a:buChar char="•"/>
              <a:defRPr sz="1700"/>
            </a:lvl2pPr>
            <a:lvl3pPr marL="1085850" indent="-228600">
              <a:buFont typeface="Wingdings" panose="05000000000000000000" pitchFamily="2" charset="2"/>
              <a:buChar char="§"/>
              <a:defRPr sz="1700"/>
            </a:lvl3pPr>
            <a:lvl4pPr marL="1428750" indent="-228600">
              <a:buFont typeface="Arial" panose="020B0604020202020204" pitchFamily="34" charset="0"/>
              <a:buChar char="•"/>
              <a:defRPr sz="1700"/>
            </a:lvl4pPr>
            <a:lvl5pPr marL="1771650" indent="-228600">
              <a:buFont typeface="Wingdings" panose="05000000000000000000" pitchFamily="2" charset="2"/>
              <a:buChar char="§"/>
              <a:defRPr sz="17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243719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36F2EBE-FF5F-4F9D-A3C2-A59A92D7809D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7F3CAF-32BF-49A6-93F1-59C9E4B7C95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607090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4388" y="1093788"/>
            <a:ext cx="3754437" cy="4903787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1225" y="1093788"/>
            <a:ext cx="3754438" cy="4903787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A6D4A7F0-1138-4608-80AA-D0A6F5D41187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0852D5F-D37B-4E9D-98AD-511A1ABBD6A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108020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56DFCFB3-6710-4DD2-8404-7E55A930F352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0191CCC-CC48-429B-87C9-7123B48E52D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190424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BB431453-8F56-47C4-89BA-3EDF3CD092BA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E9D92F0-DB25-4E6B-A10D-A7937AC7A36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360057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id="{4BE8099E-18A5-481A-9697-216087BE067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E555C8E-F740-4D28-8DA3-D7B8E0F6F57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32147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1700"/>
            </a:lvl1pPr>
            <a:lvl2pPr>
              <a:defRPr sz="1700"/>
            </a:lvl2pPr>
            <a:lvl3pPr>
              <a:defRPr sz="1700"/>
            </a:lvl3pPr>
            <a:lvl4pPr>
              <a:defRPr sz="1700"/>
            </a:lvl4pPr>
            <a:lvl5pPr>
              <a:defRPr sz="17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7E2C57D-1205-411A-BA90-DF60A810F6DB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BBBE5B0-1186-4DAB-9E97-511F15F5C63C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488098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9EB6957-06EE-46F8-A450-3DB417A1F8A6}"/>
              </a:ext>
            </a:extLst>
          </p:cNvPr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291DB2E-7BC4-4C22-ACAE-0B8B3F0C5147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8140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56112478-D9B7-4D0D-ADE5-62D5EFAAFBB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748145" y="1093788"/>
            <a:ext cx="7727518" cy="4903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512003" name="Rectangle 3">
            <a:extLst>
              <a:ext uri="{FF2B5EF4-FFF2-40B4-BE49-F238E27FC236}">
                <a16:creationId xmlns:a16="http://schemas.microsoft.com/office/drawing/2014/main" id="{D2EB5033-CF44-472B-B77D-FAA18581E631}"/>
              </a:ext>
            </a:extLst>
          </p:cNvPr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400800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50000"/>
              </a:spcBef>
              <a:defRPr sz="1400">
                <a:solidFill>
                  <a:srgbClr val="002060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8BECA7E0-09BC-41D3-BD93-B7E81A2ACCB7}" type="slidenum">
              <a:rPr lang="en-US" altLang="en-US" smtClean="0"/>
              <a:pPr>
                <a:defRPr/>
              </a:pPr>
              <a:t>‹#›</a:t>
            </a:fld>
            <a:endParaRPr lang="en-US" altLang="en-US" dirty="0"/>
          </a:p>
        </p:txBody>
      </p:sp>
      <p:sp>
        <p:nvSpPr>
          <p:cNvPr id="1028" name="Text Box 4">
            <a:extLst>
              <a:ext uri="{FF2B5EF4-FFF2-40B4-BE49-F238E27FC236}">
                <a16:creationId xmlns:a16="http://schemas.microsoft.com/office/drawing/2014/main" id="{D0CFC8B2-2C6C-4CA4-9AFC-14298F0DD4E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762750" y="6613525"/>
            <a:ext cx="2381250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©Silberschatz, Korth and Sudarshan</a:t>
            </a:r>
          </a:p>
        </p:txBody>
      </p:sp>
      <p:sp>
        <p:nvSpPr>
          <p:cNvPr id="512005" name="Text Box 5">
            <a:extLst>
              <a:ext uri="{FF2B5EF4-FFF2-40B4-BE49-F238E27FC236}">
                <a16:creationId xmlns:a16="http://schemas.microsoft.com/office/drawing/2014/main" id="{ED25C836-0663-424A-84A7-5AB80342286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44717" y="6613525"/>
            <a:ext cx="518092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 algn="ctr">
              <a:spcBef>
                <a:spcPct val="50000"/>
              </a:spcBef>
              <a:defRPr/>
            </a:pPr>
            <a:r>
              <a:rPr lang="en-US" altLang="en-US" sz="1000" b="1" dirty="0">
                <a:solidFill>
                  <a:srgbClr val="002060"/>
                </a:solidFill>
              </a:rPr>
              <a:t>12.</a:t>
            </a:r>
            <a:fld id="{669DE52E-05EC-4487-BE79-3F9A6A9F8797}" type="slidenum">
              <a:rPr lang="en-US" altLang="en-US" sz="1000" b="1" smtClean="0">
                <a:solidFill>
                  <a:srgbClr val="002060"/>
                </a:solidFill>
              </a:rPr>
              <a:pPr algn="ctr">
                <a:spcBef>
                  <a:spcPct val="50000"/>
                </a:spcBef>
                <a:defRPr/>
              </a:pPr>
              <a:t>‹#›</a:t>
            </a:fld>
            <a:endParaRPr lang="en-US" altLang="en-US" sz="1000" b="1" dirty="0">
              <a:solidFill>
                <a:srgbClr val="002060"/>
              </a:solidFill>
            </a:endParaRPr>
          </a:p>
        </p:txBody>
      </p:sp>
      <p:sp>
        <p:nvSpPr>
          <p:cNvPr id="512006" name="Rectangle 6">
            <a:extLst>
              <a:ext uri="{FF2B5EF4-FFF2-40B4-BE49-F238E27FC236}">
                <a16:creationId xmlns:a16="http://schemas.microsoft.com/office/drawing/2014/main" id="{BFAC4B4C-D3C2-4A14-871E-CC7D45F0769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768350" y="117475"/>
            <a:ext cx="80772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031" name="Text Box 7">
            <a:extLst>
              <a:ext uri="{FF2B5EF4-FFF2-40B4-BE49-F238E27FC236}">
                <a16:creationId xmlns:a16="http://schemas.microsoft.com/office/drawing/2014/main" id="{5472E9A1-C06F-4393-872E-7F8100F9162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613525"/>
            <a:ext cx="2571750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/>
            <a:ext uri="{91240B29-F687-4f45-9708-019B960494DF}"/>
          </a:extLst>
        </p:spPr>
        <p:txBody>
          <a:bodyPr wrap="none">
            <a:spAutoFit/>
          </a:bodyPr>
          <a:lstStyle>
            <a:lvl1pPr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Helvetica" charset="0"/>
                <a:ea typeface="ＭＳ Ｐゴシック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en-US" sz="1000" b="1" dirty="0">
                <a:solidFill>
                  <a:srgbClr val="002060"/>
                </a:solidFill>
              </a:rPr>
              <a:t>Database System Concepts - 7</a:t>
            </a:r>
            <a:r>
              <a:rPr lang="en-US" sz="1000" b="1" baseline="30000" dirty="0">
                <a:solidFill>
                  <a:srgbClr val="002060"/>
                </a:solidFill>
              </a:rPr>
              <a:t>th</a:t>
            </a:r>
            <a:r>
              <a:rPr lang="en-US" sz="1000" b="1" dirty="0">
                <a:solidFill>
                  <a:srgbClr val="002060"/>
                </a:solidFill>
              </a:rPr>
              <a:t> Edition</a:t>
            </a:r>
          </a:p>
        </p:txBody>
      </p:sp>
      <p:sp>
        <p:nvSpPr>
          <p:cNvPr id="1032" name="Freeform 8">
            <a:extLst>
              <a:ext uri="{FF2B5EF4-FFF2-40B4-BE49-F238E27FC236}">
                <a16:creationId xmlns:a16="http://schemas.microsoft.com/office/drawing/2014/main" id="{0362D880-06BD-4D02-876C-3226AC8E6F10}"/>
              </a:ext>
            </a:extLst>
          </p:cNvPr>
          <p:cNvSpPr>
            <a:spLocks/>
          </p:cNvSpPr>
          <p:nvPr/>
        </p:nvSpPr>
        <p:spPr bwMode="auto">
          <a:xfrm>
            <a:off x="8916988" y="5445125"/>
            <a:ext cx="227012" cy="47625"/>
          </a:xfrm>
          <a:custGeom>
            <a:avLst/>
            <a:gdLst>
              <a:gd name="T0" fmla="*/ 0 w 285"/>
              <a:gd name="T1" fmla="*/ 2147483646 h 61"/>
              <a:gd name="T2" fmla="*/ 2147483646 w 285"/>
              <a:gd name="T3" fmla="*/ 2147483646 h 61"/>
              <a:gd name="T4" fmla="*/ 2147483646 w 285"/>
              <a:gd name="T5" fmla="*/ 2147483646 h 61"/>
              <a:gd name="T6" fmla="*/ 2147483646 w 285"/>
              <a:gd name="T7" fmla="*/ 2147483646 h 61"/>
              <a:gd name="T8" fmla="*/ 2147483646 w 285"/>
              <a:gd name="T9" fmla="*/ 2147483646 h 61"/>
              <a:gd name="T10" fmla="*/ 2147483646 w 285"/>
              <a:gd name="T11" fmla="*/ 2147483646 h 61"/>
              <a:gd name="T12" fmla="*/ 2147483646 w 285"/>
              <a:gd name="T13" fmla="*/ 2147483646 h 61"/>
              <a:gd name="T14" fmla="*/ 2147483646 w 285"/>
              <a:gd name="T15" fmla="*/ 2147483646 h 61"/>
              <a:gd name="T16" fmla="*/ 2147483646 w 285"/>
              <a:gd name="T17" fmla="*/ 0 h 61"/>
              <a:gd name="T18" fmla="*/ 2147483646 w 285"/>
              <a:gd name="T19" fmla="*/ 0 h 61"/>
              <a:gd name="T20" fmla="*/ 2147483646 w 285"/>
              <a:gd name="T21" fmla="*/ 0 h 61"/>
              <a:gd name="T22" fmla="*/ 2147483646 w 285"/>
              <a:gd name="T23" fmla="*/ 0 h 61"/>
              <a:gd name="T24" fmla="*/ 2147483646 w 285"/>
              <a:gd name="T25" fmla="*/ 2147483646 h 61"/>
              <a:gd name="T26" fmla="*/ 2147483646 w 285"/>
              <a:gd name="T27" fmla="*/ 2147483646 h 61"/>
              <a:gd name="T28" fmla="*/ 2147483646 w 285"/>
              <a:gd name="T29" fmla="*/ 2147483646 h 61"/>
              <a:gd name="T30" fmla="*/ 2147483646 w 285"/>
              <a:gd name="T31" fmla="*/ 2147483646 h 61"/>
              <a:gd name="T32" fmla="*/ 2147483646 w 285"/>
              <a:gd name="T33" fmla="*/ 2147483646 h 61"/>
              <a:gd name="T34" fmla="*/ 2147483646 w 285"/>
              <a:gd name="T35" fmla="*/ 2147483646 h 61"/>
              <a:gd name="T36" fmla="*/ 2147483646 w 285"/>
              <a:gd name="T37" fmla="*/ 2147483646 h 61"/>
              <a:gd name="T38" fmla="*/ 2147483646 w 285"/>
              <a:gd name="T39" fmla="*/ 2147483646 h 61"/>
              <a:gd name="T40" fmla="*/ 2147483646 w 285"/>
              <a:gd name="T41" fmla="*/ 2147483646 h 61"/>
              <a:gd name="T42" fmla="*/ 2147483646 w 285"/>
              <a:gd name="T43" fmla="*/ 2147483646 h 61"/>
              <a:gd name="T44" fmla="*/ 2147483646 w 285"/>
              <a:gd name="T45" fmla="*/ 2147483646 h 61"/>
              <a:gd name="T46" fmla="*/ 2147483646 w 285"/>
              <a:gd name="T47" fmla="*/ 2147483646 h 61"/>
              <a:gd name="T48" fmla="*/ 2147483646 w 285"/>
              <a:gd name="T49" fmla="*/ 2147483646 h 61"/>
              <a:gd name="T50" fmla="*/ 2147483646 w 285"/>
              <a:gd name="T51" fmla="*/ 2147483646 h 61"/>
              <a:gd name="T52" fmla="*/ 2147483646 w 285"/>
              <a:gd name="T53" fmla="*/ 2147483646 h 61"/>
              <a:gd name="T54" fmla="*/ 2147483646 w 285"/>
              <a:gd name="T55" fmla="*/ 2147483646 h 61"/>
              <a:gd name="T56" fmla="*/ 2147483646 w 285"/>
              <a:gd name="T57" fmla="*/ 2147483646 h 61"/>
              <a:gd name="T58" fmla="*/ 2147483646 w 285"/>
              <a:gd name="T59" fmla="*/ 2147483646 h 61"/>
              <a:gd name="T60" fmla="*/ 2147483646 w 285"/>
              <a:gd name="T61" fmla="*/ 2147483646 h 61"/>
              <a:gd name="T62" fmla="*/ 2147483646 w 285"/>
              <a:gd name="T63" fmla="*/ 2147483646 h 61"/>
              <a:gd name="T64" fmla="*/ 2147483646 w 285"/>
              <a:gd name="T65" fmla="*/ 2147483646 h 61"/>
              <a:gd name="T66" fmla="*/ 2147483646 w 285"/>
              <a:gd name="T67" fmla="*/ 2147483646 h 61"/>
              <a:gd name="T68" fmla="*/ 2147483646 w 285"/>
              <a:gd name="T69" fmla="*/ 2147483646 h 61"/>
              <a:gd name="T70" fmla="*/ 2147483646 w 285"/>
              <a:gd name="T71" fmla="*/ 2147483646 h 61"/>
              <a:gd name="T72" fmla="*/ 2147483646 w 285"/>
              <a:gd name="T73" fmla="*/ 2147483646 h 61"/>
              <a:gd name="T74" fmla="*/ 2147483646 w 285"/>
              <a:gd name="T75" fmla="*/ 2147483646 h 61"/>
              <a:gd name="T76" fmla="*/ 2147483646 w 285"/>
              <a:gd name="T77" fmla="*/ 2147483646 h 61"/>
              <a:gd name="T78" fmla="*/ 2147483646 w 285"/>
              <a:gd name="T79" fmla="*/ 2147483646 h 61"/>
              <a:gd name="T80" fmla="*/ 2147483646 w 285"/>
              <a:gd name="T81" fmla="*/ 2147483646 h 61"/>
              <a:gd name="T82" fmla="*/ 2147483646 w 285"/>
              <a:gd name="T83" fmla="*/ 2147483646 h 61"/>
              <a:gd name="T84" fmla="*/ 2147483646 w 285"/>
              <a:gd name="T85" fmla="*/ 2147483646 h 61"/>
              <a:gd name="T86" fmla="*/ 2147483646 w 285"/>
              <a:gd name="T87" fmla="*/ 2147483646 h 61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285" h="61">
                <a:moveTo>
                  <a:pt x="2" y="61"/>
                </a:moveTo>
                <a:lnTo>
                  <a:pt x="0" y="59"/>
                </a:lnTo>
                <a:lnTo>
                  <a:pt x="0" y="55"/>
                </a:lnTo>
                <a:lnTo>
                  <a:pt x="2" y="48"/>
                </a:lnTo>
                <a:lnTo>
                  <a:pt x="5" y="40"/>
                </a:lnTo>
                <a:lnTo>
                  <a:pt x="9" y="34"/>
                </a:lnTo>
                <a:lnTo>
                  <a:pt x="13" y="31"/>
                </a:lnTo>
                <a:lnTo>
                  <a:pt x="17" y="25"/>
                </a:lnTo>
                <a:lnTo>
                  <a:pt x="24" y="21"/>
                </a:lnTo>
                <a:lnTo>
                  <a:pt x="30" y="17"/>
                </a:lnTo>
                <a:lnTo>
                  <a:pt x="40" y="13"/>
                </a:lnTo>
                <a:lnTo>
                  <a:pt x="45" y="10"/>
                </a:lnTo>
                <a:lnTo>
                  <a:pt x="51" y="8"/>
                </a:lnTo>
                <a:lnTo>
                  <a:pt x="57" y="6"/>
                </a:lnTo>
                <a:lnTo>
                  <a:pt x="64" y="6"/>
                </a:lnTo>
                <a:lnTo>
                  <a:pt x="70" y="2"/>
                </a:lnTo>
                <a:lnTo>
                  <a:pt x="78" y="2"/>
                </a:lnTo>
                <a:lnTo>
                  <a:pt x="85" y="0"/>
                </a:lnTo>
                <a:lnTo>
                  <a:pt x="93" y="0"/>
                </a:lnTo>
                <a:lnTo>
                  <a:pt x="100" y="0"/>
                </a:lnTo>
                <a:lnTo>
                  <a:pt x="110" y="0"/>
                </a:lnTo>
                <a:lnTo>
                  <a:pt x="118" y="0"/>
                </a:lnTo>
                <a:lnTo>
                  <a:pt x="129" y="0"/>
                </a:lnTo>
                <a:lnTo>
                  <a:pt x="137" y="0"/>
                </a:lnTo>
                <a:lnTo>
                  <a:pt x="146" y="2"/>
                </a:lnTo>
                <a:lnTo>
                  <a:pt x="154" y="2"/>
                </a:lnTo>
                <a:lnTo>
                  <a:pt x="163" y="4"/>
                </a:lnTo>
                <a:lnTo>
                  <a:pt x="173" y="6"/>
                </a:lnTo>
                <a:lnTo>
                  <a:pt x="182" y="8"/>
                </a:lnTo>
                <a:lnTo>
                  <a:pt x="192" y="8"/>
                </a:lnTo>
                <a:lnTo>
                  <a:pt x="201" y="12"/>
                </a:lnTo>
                <a:lnTo>
                  <a:pt x="209" y="12"/>
                </a:lnTo>
                <a:lnTo>
                  <a:pt x="216" y="13"/>
                </a:lnTo>
                <a:lnTo>
                  <a:pt x="224" y="15"/>
                </a:lnTo>
                <a:lnTo>
                  <a:pt x="234" y="17"/>
                </a:lnTo>
                <a:lnTo>
                  <a:pt x="239" y="19"/>
                </a:lnTo>
                <a:lnTo>
                  <a:pt x="247" y="21"/>
                </a:lnTo>
                <a:lnTo>
                  <a:pt x="254" y="23"/>
                </a:lnTo>
                <a:lnTo>
                  <a:pt x="260" y="25"/>
                </a:lnTo>
                <a:lnTo>
                  <a:pt x="266" y="25"/>
                </a:lnTo>
                <a:lnTo>
                  <a:pt x="270" y="27"/>
                </a:lnTo>
                <a:lnTo>
                  <a:pt x="273" y="27"/>
                </a:lnTo>
                <a:lnTo>
                  <a:pt x="279" y="29"/>
                </a:lnTo>
                <a:lnTo>
                  <a:pt x="283" y="31"/>
                </a:lnTo>
                <a:lnTo>
                  <a:pt x="285" y="32"/>
                </a:lnTo>
                <a:lnTo>
                  <a:pt x="279" y="44"/>
                </a:lnTo>
                <a:lnTo>
                  <a:pt x="277" y="44"/>
                </a:lnTo>
                <a:lnTo>
                  <a:pt x="273" y="42"/>
                </a:lnTo>
                <a:lnTo>
                  <a:pt x="268" y="42"/>
                </a:lnTo>
                <a:lnTo>
                  <a:pt x="260" y="40"/>
                </a:lnTo>
                <a:lnTo>
                  <a:pt x="251" y="38"/>
                </a:lnTo>
                <a:lnTo>
                  <a:pt x="241" y="36"/>
                </a:lnTo>
                <a:lnTo>
                  <a:pt x="235" y="34"/>
                </a:lnTo>
                <a:lnTo>
                  <a:pt x="230" y="34"/>
                </a:lnTo>
                <a:lnTo>
                  <a:pt x="224" y="32"/>
                </a:lnTo>
                <a:lnTo>
                  <a:pt x="218" y="32"/>
                </a:lnTo>
                <a:lnTo>
                  <a:pt x="213" y="31"/>
                </a:lnTo>
                <a:lnTo>
                  <a:pt x="207" y="31"/>
                </a:lnTo>
                <a:lnTo>
                  <a:pt x="201" y="29"/>
                </a:lnTo>
                <a:lnTo>
                  <a:pt x="196" y="29"/>
                </a:lnTo>
                <a:lnTo>
                  <a:pt x="190" y="27"/>
                </a:lnTo>
                <a:lnTo>
                  <a:pt x="182" y="27"/>
                </a:lnTo>
                <a:lnTo>
                  <a:pt x="178" y="25"/>
                </a:lnTo>
                <a:lnTo>
                  <a:pt x="173" y="25"/>
                </a:lnTo>
                <a:lnTo>
                  <a:pt x="167" y="23"/>
                </a:lnTo>
                <a:lnTo>
                  <a:pt x="163" y="23"/>
                </a:lnTo>
                <a:lnTo>
                  <a:pt x="158" y="21"/>
                </a:lnTo>
                <a:lnTo>
                  <a:pt x="154" y="21"/>
                </a:lnTo>
                <a:lnTo>
                  <a:pt x="148" y="19"/>
                </a:lnTo>
                <a:lnTo>
                  <a:pt x="142" y="19"/>
                </a:lnTo>
                <a:lnTo>
                  <a:pt x="144" y="48"/>
                </a:lnTo>
                <a:lnTo>
                  <a:pt x="110" y="15"/>
                </a:lnTo>
                <a:lnTo>
                  <a:pt x="118" y="48"/>
                </a:lnTo>
                <a:lnTo>
                  <a:pt x="83" y="21"/>
                </a:lnTo>
                <a:lnTo>
                  <a:pt x="91" y="48"/>
                </a:lnTo>
                <a:lnTo>
                  <a:pt x="59" y="29"/>
                </a:lnTo>
                <a:lnTo>
                  <a:pt x="57" y="29"/>
                </a:lnTo>
                <a:lnTo>
                  <a:pt x="53" y="31"/>
                </a:lnTo>
                <a:lnTo>
                  <a:pt x="49" y="31"/>
                </a:lnTo>
                <a:lnTo>
                  <a:pt x="43" y="34"/>
                </a:lnTo>
                <a:lnTo>
                  <a:pt x="38" y="36"/>
                </a:lnTo>
                <a:lnTo>
                  <a:pt x="32" y="38"/>
                </a:lnTo>
                <a:lnTo>
                  <a:pt x="26" y="42"/>
                </a:lnTo>
                <a:lnTo>
                  <a:pt x="23" y="44"/>
                </a:lnTo>
                <a:lnTo>
                  <a:pt x="15" y="50"/>
                </a:lnTo>
                <a:lnTo>
                  <a:pt x="7" y="55"/>
                </a:lnTo>
                <a:lnTo>
                  <a:pt x="4" y="59"/>
                </a:lnTo>
                <a:lnTo>
                  <a:pt x="2" y="6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endParaRPr lang="en-IN"/>
          </a:p>
        </p:txBody>
      </p:sp>
      <p:pic>
        <p:nvPicPr>
          <p:cNvPr id="10" name="Picture 8" descr="Cover-6Ed"/>
          <p:cNvPicPr>
            <a:picLocks noChangeAspect="1" noChangeArrowheads="1"/>
          </p:cNvPicPr>
          <p:nvPr userDrawn="1"/>
        </p:nvPicPr>
        <p:blipFill>
          <a:blip r:embed="rId14"/>
          <a:stretch>
            <a:fillRect/>
          </a:stretch>
        </p:blipFill>
        <p:spPr bwMode="auto">
          <a:xfrm>
            <a:off x="5546" y="0"/>
            <a:ext cx="742012" cy="9476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61" r:id="rId1"/>
    <p:sldLayoutId id="2147483750" r:id="rId2"/>
    <p:sldLayoutId id="2147483751" r:id="rId3"/>
    <p:sldLayoutId id="2147483752" r:id="rId4"/>
    <p:sldLayoutId id="2147483753" r:id="rId5"/>
    <p:sldLayoutId id="2147483754" r:id="rId6"/>
    <p:sldLayoutId id="2147483755" r:id="rId7"/>
    <p:sldLayoutId id="2147483756" r:id="rId8"/>
    <p:sldLayoutId id="2147483757" r:id="rId9"/>
    <p:sldLayoutId id="2147483758" r:id="rId10"/>
    <p:sldLayoutId id="2147483759" r:id="rId11"/>
    <p:sldLayoutId id="2147483760" r:id="rId12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rgbClr val="002060"/>
          </a:solidFill>
          <a:effectLst>
            <a:outerShdw blurRad="38100" dist="38100" dir="2700000" algn="tl">
              <a:srgbClr val="DDDDDD"/>
            </a:outerShdw>
          </a:effectLst>
          <a:latin typeface="+mj-lt"/>
          <a:ea typeface="MS PGothic" panose="020B0600070205080204" pitchFamily="34" charset="-128"/>
          <a:cs typeface="ＭＳ Ｐゴシック" charset="0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  <a:ea typeface="MS PGothic" panose="020B0600070205080204" pitchFamily="34" charset="-128"/>
          <a:cs typeface="ＭＳ Ｐゴシック" charset="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kumimoji="1" sz="3200" b="1">
          <a:solidFill>
            <a:schemeClr val="tx2"/>
          </a:solidFill>
          <a:effectLst>
            <a:outerShdw blurRad="38100" dist="38100" dir="2700000" algn="tl">
              <a:srgbClr val="DDDDDD"/>
            </a:outerShdw>
          </a:effectLst>
          <a:latin typeface="Helvetica" charset="0"/>
        </a:defRPr>
      </a:lvl9pPr>
    </p:titleStyle>
    <p:bodyStyle>
      <a:lvl1pPr marL="342900" indent="-342900" algn="l" rtl="0" eaLnBrk="0" fontAlgn="base" hangingPunct="0">
        <a:spcBef>
          <a:spcPct val="35000"/>
        </a:spcBef>
        <a:spcAft>
          <a:spcPct val="0"/>
        </a:spcAft>
        <a:buClr>
          <a:srgbClr val="002060"/>
        </a:buClr>
        <a:buSzPct val="100000"/>
        <a:buFont typeface="Monotype Sorts" pitchFamily="-65" charset="2"/>
        <a:buChar char="n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charset="0"/>
        </a:defRPr>
      </a:lvl1pPr>
      <a:lvl2pPr marL="742950" indent="-285750" algn="l" rtl="0" eaLnBrk="0" fontAlgn="base" hangingPunct="0">
        <a:spcBef>
          <a:spcPct val="35000"/>
        </a:spcBef>
        <a:spcAft>
          <a:spcPct val="0"/>
        </a:spcAft>
        <a:buClr>
          <a:schemeClr val="folHlink"/>
        </a:buClr>
        <a:buSzPct val="95000"/>
        <a:buFont typeface="Monotype Sorts" pitchFamily="-65" charset="2"/>
        <a:buChar char="l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2pPr>
      <a:lvl3pPr marL="1085850" indent="-228600" algn="l" rtl="0" eaLnBrk="0" fontAlgn="base" hangingPunct="0">
        <a:spcBef>
          <a:spcPct val="35000"/>
        </a:spcBef>
        <a:spcAft>
          <a:spcPct val="0"/>
        </a:spcAft>
        <a:buClr>
          <a:srgbClr val="33CC33"/>
        </a:buClr>
        <a:buSzPct val="85000"/>
        <a:buFont typeface="Webdings" panose="05030102010509060703" pitchFamily="18" charset="2"/>
        <a:buChar char="4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3pPr>
      <a:lvl4pPr marL="1428750" indent="-228600" algn="l" rtl="0" eaLnBrk="0" fontAlgn="base" hangingPunct="0">
        <a:spcBef>
          <a:spcPct val="35000"/>
        </a:spcBef>
        <a:spcAft>
          <a:spcPct val="0"/>
        </a:spcAft>
        <a:buClr>
          <a:schemeClr val="hlink"/>
        </a:buClr>
        <a:buFont typeface="Times New Roman" panose="02020603050405020304" pitchFamily="18" charset="0"/>
        <a:buChar char="–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4pPr>
      <a:lvl5pPr marL="17716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 sz="1700">
          <a:solidFill>
            <a:schemeClr val="tx1"/>
          </a:solidFill>
          <a:latin typeface="+mn-lt"/>
          <a:ea typeface="MS PGothic" panose="020B0600070205080204" pitchFamily="34" charset="-128"/>
        </a:defRPr>
      </a:lvl5pPr>
      <a:lvl6pPr marL="22288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26860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31432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3600450" indent="-228600" algn="l" rtl="0" eaLnBrk="0" fontAlgn="base" hangingPunct="0">
        <a:spcBef>
          <a:spcPct val="35000"/>
        </a:spcBef>
        <a:spcAft>
          <a:spcPct val="0"/>
        </a:spcAft>
        <a:buClr>
          <a:schemeClr val="tx2"/>
        </a:buClr>
        <a:buSzPct val="75000"/>
        <a:buChar char="»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sv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svg"/><Relationship Id="rId5" Type="http://schemas.openxmlformats.org/officeDocument/2006/relationships/image" Target="../media/image7.png"/><Relationship Id="rId4" Type="http://schemas.openxmlformats.org/officeDocument/2006/relationships/image" Target="../media/image10.sv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sv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sv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svg"/><Relationship Id="rId5" Type="http://schemas.openxmlformats.org/officeDocument/2006/relationships/image" Target="../media/image4.png"/><Relationship Id="rId4" Type="http://schemas.openxmlformats.org/officeDocument/2006/relationships/image" Target="../media/image5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386" name="Rectangle 2">
            <a:extLst>
              <a:ext uri="{FF2B5EF4-FFF2-40B4-BE49-F238E27FC236}">
                <a16:creationId xmlns:a16="http://schemas.microsoft.com/office/drawing/2014/main" id="{1CB68582-BBE2-4F64-8E5F-7C76410784FB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Chapter 12: Physical Storage Systems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2B4E2-E0CA-415E-AB95-0B2593C397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Performance Measures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0561C9-0634-441F-A201-0576B60374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8351" y="1141011"/>
            <a:ext cx="7947810" cy="4797949"/>
          </a:xfrm>
        </p:spPr>
        <p:txBody>
          <a:bodyPr/>
          <a:lstStyle/>
          <a:p>
            <a:pPr>
              <a:spcAft>
                <a:spcPts val="0"/>
              </a:spcAft>
            </a:pPr>
            <a:r>
              <a:rPr lang="en-IN" b="1" dirty="0">
                <a:solidFill>
                  <a:srgbClr val="002060"/>
                </a:solidFill>
              </a:rPr>
              <a:t>Disk block </a:t>
            </a:r>
            <a:r>
              <a:rPr lang="en-IN" dirty="0"/>
              <a:t>is a logical unit for storage allocation and retrieval</a:t>
            </a:r>
          </a:p>
          <a:p>
            <a:pPr lvl="1">
              <a:spcAft>
                <a:spcPts val="0"/>
              </a:spcAft>
            </a:pPr>
            <a:r>
              <a:rPr lang="en-IN" dirty="0"/>
              <a:t>4 to 16 kilobytes typically</a:t>
            </a:r>
          </a:p>
          <a:p>
            <a:pPr lvl="2">
              <a:spcAft>
                <a:spcPts val="0"/>
              </a:spcAft>
            </a:pPr>
            <a:r>
              <a:rPr lang="en-US" altLang="en-US" dirty="0"/>
              <a:t>Smaller blocks: more transfers from disk</a:t>
            </a:r>
          </a:p>
          <a:p>
            <a:pPr lvl="2">
              <a:spcAft>
                <a:spcPts val="0"/>
              </a:spcAft>
            </a:pPr>
            <a:r>
              <a:rPr lang="en-US" altLang="en-US" dirty="0"/>
              <a:t>Larger blocks:  more space wasted due to partially filled blocks</a:t>
            </a:r>
            <a:endParaRPr lang="en-IN" dirty="0"/>
          </a:p>
          <a:p>
            <a:pPr>
              <a:spcAft>
                <a:spcPts val="0"/>
              </a:spcAft>
            </a:pPr>
            <a:r>
              <a:rPr lang="en-IN" b="1" dirty="0">
                <a:solidFill>
                  <a:srgbClr val="002060"/>
                </a:solidFill>
              </a:rPr>
              <a:t>Sequential access pattern</a:t>
            </a:r>
            <a:endParaRPr lang="en-IN" dirty="0"/>
          </a:p>
          <a:p>
            <a:pPr lvl="1">
              <a:spcAft>
                <a:spcPts val="0"/>
              </a:spcAft>
            </a:pPr>
            <a:r>
              <a:rPr lang="en-IN" dirty="0"/>
              <a:t>Successive requests are for successive disk blocks</a:t>
            </a:r>
          </a:p>
          <a:p>
            <a:pPr lvl="1">
              <a:spcAft>
                <a:spcPts val="0"/>
              </a:spcAft>
            </a:pPr>
            <a:r>
              <a:rPr lang="en-IN" dirty="0"/>
              <a:t>Disk seek required only for first block</a:t>
            </a:r>
          </a:p>
          <a:p>
            <a:pPr>
              <a:spcAft>
                <a:spcPts val="0"/>
              </a:spcAft>
            </a:pPr>
            <a:r>
              <a:rPr lang="en-IN" b="1" dirty="0">
                <a:solidFill>
                  <a:srgbClr val="002060"/>
                </a:solidFill>
              </a:rPr>
              <a:t>Random access pattern</a:t>
            </a:r>
          </a:p>
          <a:p>
            <a:pPr lvl="1">
              <a:spcAft>
                <a:spcPts val="0"/>
              </a:spcAft>
            </a:pPr>
            <a:r>
              <a:rPr lang="en-IN" dirty="0"/>
              <a:t>Successive requests are for blocks that can be anywhere on disk</a:t>
            </a:r>
          </a:p>
          <a:p>
            <a:pPr lvl="1">
              <a:spcAft>
                <a:spcPts val="0"/>
              </a:spcAft>
            </a:pPr>
            <a:r>
              <a:rPr lang="en-IN" dirty="0"/>
              <a:t>Each access requires a seek</a:t>
            </a:r>
          </a:p>
          <a:p>
            <a:pPr lvl="1">
              <a:spcAft>
                <a:spcPts val="0"/>
              </a:spcAft>
            </a:pPr>
            <a:r>
              <a:rPr lang="en-IN" dirty="0"/>
              <a:t>Transfer rates are low since a lot of time is wasted in seeks</a:t>
            </a:r>
          </a:p>
          <a:p>
            <a:pPr>
              <a:spcAft>
                <a:spcPts val="0"/>
              </a:spcAft>
            </a:pPr>
            <a:r>
              <a:rPr lang="en-IN" b="1" dirty="0">
                <a:solidFill>
                  <a:srgbClr val="002060"/>
                </a:solidFill>
              </a:rPr>
              <a:t>I/O operations per second (IOPS)</a:t>
            </a:r>
          </a:p>
          <a:p>
            <a:pPr lvl="1">
              <a:spcAft>
                <a:spcPts val="0"/>
              </a:spcAft>
            </a:pPr>
            <a:r>
              <a:rPr lang="en-IN" dirty="0"/>
              <a:t>Number of random block reads that a disk can support per second</a:t>
            </a:r>
          </a:p>
          <a:p>
            <a:pPr lvl="1">
              <a:spcAft>
                <a:spcPts val="0"/>
              </a:spcAft>
            </a:pPr>
            <a:r>
              <a:rPr lang="en-IN" dirty="0"/>
              <a:t>50 to 200 IOPS on current generation magnetic disks</a:t>
            </a:r>
          </a:p>
        </p:txBody>
      </p:sp>
    </p:spTree>
    <p:extLst>
      <p:ext uri="{BB962C8B-B14F-4D97-AF65-F5344CB8AC3E}">
        <p14:creationId xmlns:p14="http://schemas.microsoft.com/office/powerpoint/2010/main" val="30002074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954" name="Rectangle 2">
            <a:extLst>
              <a:ext uri="{FF2B5EF4-FFF2-40B4-BE49-F238E27FC236}">
                <a16:creationId xmlns:a16="http://schemas.microsoft.com/office/drawing/2014/main" id="{3C2B3135-EB49-48AB-A82A-CDB3C295A6B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Performance Measures (Cont.)</a:t>
            </a:r>
          </a:p>
        </p:txBody>
      </p:sp>
      <p:sp>
        <p:nvSpPr>
          <p:cNvPr id="36867" name="Rectangle 3">
            <a:extLst>
              <a:ext uri="{FF2B5EF4-FFF2-40B4-BE49-F238E27FC236}">
                <a16:creationId xmlns:a16="http://schemas.microsoft.com/office/drawing/2014/main" id="{092CB4A9-2A43-4233-BAB3-4DBA626BFC12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768350" y="1223182"/>
            <a:ext cx="7687753" cy="3559834"/>
          </a:xfrm>
        </p:spPr>
        <p:txBody>
          <a:bodyPr/>
          <a:lstStyle/>
          <a:p>
            <a:pPr>
              <a:spcAft>
                <a:spcPts val="0"/>
              </a:spcAft>
            </a:pPr>
            <a:r>
              <a:rPr lang="en-US" altLang="en-US" b="1" dirty="0">
                <a:solidFill>
                  <a:srgbClr val="002060"/>
                </a:solidFill>
              </a:rPr>
              <a:t>Mean time to failure (MTTF)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– the average time the disk is expected to run continuously without any failure.</a:t>
            </a:r>
          </a:p>
          <a:p>
            <a:pPr lvl="1">
              <a:spcAft>
                <a:spcPts val="0"/>
              </a:spcAft>
            </a:pPr>
            <a:r>
              <a:rPr lang="en-US" altLang="en-US" dirty="0"/>
              <a:t>Typically 3 to 5 years</a:t>
            </a:r>
          </a:p>
          <a:p>
            <a:pPr lvl="1">
              <a:spcAft>
                <a:spcPts val="0"/>
              </a:spcAft>
            </a:pPr>
            <a:r>
              <a:rPr lang="en-US" altLang="en-US" dirty="0"/>
              <a:t>Probability of failure of new disks is quite low, corresponding to a</a:t>
            </a:r>
            <a:br>
              <a:rPr lang="en-US" altLang="en-US" dirty="0"/>
            </a:br>
            <a:r>
              <a:rPr lang="ja-JP" altLang="en-US" dirty="0"/>
              <a:t>“</a:t>
            </a:r>
            <a:r>
              <a:rPr lang="en-US" altLang="ja-JP" dirty="0"/>
              <a:t>theoretical MTTF</a:t>
            </a:r>
            <a:r>
              <a:rPr lang="ja-JP" altLang="en-US" dirty="0"/>
              <a:t>”</a:t>
            </a:r>
            <a:r>
              <a:rPr lang="en-US" altLang="ja-JP" dirty="0"/>
              <a:t> of 500,000 to 1,200,000 hours for a new disk</a:t>
            </a:r>
          </a:p>
          <a:p>
            <a:pPr lvl="2">
              <a:spcAft>
                <a:spcPts val="0"/>
              </a:spcAft>
            </a:pPr>
            <a:r>
              <a:rPr lang="en-US" altLang="en-US" dirty="0"/>
              <a:t>E.g., an MTTF of 1,200,000 hours for a new disk means that given 1000 relatively new disks, on an average one will fail every 1200 hours</a:t>
            </a:r>
          </a:p>
          <a:p>
            <a:pPr lvl="1">
              <a:spcAft>
                <a:spcPts val="0"/>
              </a:spcAft>
            </a:pPr>
            <a:r>
              <a:rPr lang="en-US" altLang="en-US" dirty="0"/>
              <a:t>MTTF decreases as disk ages</a:t>
            </a:r>
          </a:p>
          <a:p>
            <a:pPr lvl="1">
              <a:spcAft>
                <a:spcPts val="0"/>
              </a:spcAft>
              <a:buFont typeface="Monotype Sorts" pitchFamily="-65" charset="2"/>
              <a:buNone/>
            </a:pPr>
            <a:endParaRPr lang="en-US" altLang="en-US" dirty="0"/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3016387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62" name="Rectangle 1026">
            <a:extLst>
              <a:ext uri="{FF2B5EF4-FFF2-40B4-BE49-F238E27FC236}">
                <a16:creationId xmlns:a16="http://schemas.microsoft.com/office/drawing/2014/main" id="{6B55BA79-E73A-494D-B86E-187B751DAF2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Magnetic Tapes</a:t>
            </a:r>
          </a:p>
        </p:txBody>
      </p:sp>
      <p:sp>
        <p:nvSpPr>
          <p:cNvPr id="74755" name="Rectangle 1027">
            <a:extLst>
              <a:ext uri="{FF2B5EF4-FFF2-40B4-BE49-F238E27FC236}">
                <a16:creationId xmlns:a16="http://schemas.microsoft.com/office/drawing/2014/main" id="{D85E4612-ED46-415D-A8AA-E0B92A9B9E4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68350" y="1026684"/>
            <a:ext cx="7754327" cy="4952085"/>
          </a:xfrm>
        </p:spPr>
        <p:txBody>
          <a:bodyPr/>
          <a:lstStyle/>
          <a:p>
            <a:pPr>
              <a:spcAft>
                <a:spcPts val="0"/>
              </a:spcAft>
            </a:pPr>
            <a:r>
              <a:rPr lang="en-US" altLang="en-US" dirty="0"/>
              <a:t>Hold large volumes of data and provide high transfer rates</a:t>
            </a:r>
          </a:p>
          <a:p>
            <a:pPr lvl="1">
              <a:spcAft>
                <a:spcPts val="0"/>
              </a:spcAft>
            </a:pPr>
            <a:r>
              <a:rPr lang="en-US" altLang="en-US" dirty="0"/>
              <a:t>Few GB for DAT (Digital Audio Tape) format, 10-40 GB with DLT (Digital Linear Tape) format, 100 GB+ with Ultrium format, and 330 GB with </a:t>
            </a:r>
            <a:r>
              <a:rPr lang="en-US" altLang="en-US" dirty="0" err="1"/>
              <a:t>Ampex</a:t>
            </a:r>
            <a:r>
              <a:rPr lang="en-US" altLang="en-US" dirty="0"/>
              <a:t> helical scan format</a:t>
            </a:r>
          </a:p>
          <a:p>
            <a:pPr lvl="1">
              <a:spcAft>
                <a:spcPts val="0"/>
              </a:spcAft>
            </a:pPr>
            <a:r>
              <a:rPr lang="en-US" altLang="en-US" dirty="0"/>
              <a:t>Transfer rates from few to 10s of MB/s</a:t>
            </a:r>
          </a:p>
          <a:p>
            <a:pPr>
              <a:spcAft>
                <a:spcPts val="0"/>
              </a:spcAft>
            </a:pPr>
            <a:r>
              <a:rPr lang="en-US" altLang="en-US" dirty="0"/>
              <a:t>Tapes are cheap, but cost of drives is very high</a:t>
            </a:r>
          </a:p>
          <a:p>
            <a:pPr>
              <a:spcAft>
                <a:spcPts val="0"/>
              </a:spcAft>
            </a:pPr>
            <a:r>
              <a:rPr lang="en-US" altLang="en-US" dirty="0"/>
              <a:t>Very slow access time in comparison to magnetic and optical disks</a:t>
            </a:r>
          </a:p>
          <a:p>
            <a:pPr lvl="1">
              <a:spcAft>
                <a:spcPts val="0"/>
              </a:spcAft>
            </a:pPr>
            <a:r>
              <a:rPr lang="en-US" altLang="en-US" dirty="0"/>
              <a:t>limited to sequential access.</a:t>
            </a:r>
          </a:p>
          <a:p>
            <a:pPr lvl="1">
              <a:spcAft>
                <a:spcPts val="0"/>
              </a:spcAft>
            </a:pPr>
            <a:r>
              <a:rPr lang="en-US" altLang="en-US" dirty="0"/>
              <a:t>Some formats (</a:t>
            </a:r>
            <a:r>
              <a:rPr lang="en-US" altLang="en-US" dirty="0" err="1"/>
              <a:t>Accelis</a:t>
            </a:r>
            <a:r>
              <a:rPr lang="en-US" altLang="en-US" dirty="0"/>
              <a:t>) provide faster seek (10s of seconds) at cost of lower capacity</a:t>
            </a:r>
          </a:p>
          <a:p>
            <a:pPr>
              <a:spcAft>
                <a:spcPts val="0"/>
              </a:spcAft>
            </a:pPr>
            <a:r>
              <a:rPr lang="en-US" altLang="en-US" dirty="0"/>
              <a:t>Used mainly for backup, for storage of infrequently used information, and as an off-line medium for transferring information from one system to another.</a:t>
            </a:r>
          </a:p>
          <a:p>
            <a:pPr>
              <a:spcAft>
                <a:spcPts val="0"/>
              </a:spcAft>
            </a:pPr>
            <a:r>
              <a:rPr lang="en-US" altLang="en-US" dirty="0"/>
              <a:t>Tape jukeboxes used for very large capacity storage</a:t>
            </a:r>
          </a:p>
          <a:p>
            <a:pPr lvl="1">
              <a:spcAft>
                <a:spcPts val="0"/>
              </a:spcAft>
            </a:pPr>
            <a:r>
              <a:rPr lang="en-US" altLang="en-US" dirty="0"/>
              <a:t>Multiple </a:t>
            </a:r>
            <a:r>
              <a:rPr lang="en-US" altLang="en-US" dirty="0" err="1"/>
              <a:t>petabyes</a:t>
            </a:r>
            <a:r>
              <a:rPr lang="en-US" altLang="en-US" dirty="0"/>
              <a:t> (10</a:t>
            </a:r>
            <a:r>
              <a:rPr lang="en-US" altLang="en-US" baseline="30000" dirty="0"/>
              <a:t>15 </a:t>
            </a:r>
            <a:r>
              <a:rPr lang="en-US" altLang="en-US" dirty="0"/>
              <a:t>bytes)</a:t>
            </a:r>
          </a:p>
        </p:txBody>
      </p:sp>
    </p:spTree>
    <p:extLst>
      <p:ext uri="{BB962C8B-B14F-4D97-AF65-F5344CB8AC3E}">
        <p14:creationId xmlns:p14="http://schemas.microsoft.com/office/powerpoint/2010/main" val="38429025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2">
            <a:extLst>
              <a:ext uri="{FF2B5EF4-FFF2-40B4-BE49-F238E27FC236}">
                <a16:creationId xmlns:a16="http://schemas.microsoft.com/office/drawing/2014/main" id="{F06C7DB5-89E7-497C-92FD-1B54E947318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>
                <a:effectLst/>
              </a:rPr>
              <a:t>Flash Storage</a:t>
            </a:r>
          </a:p>
        </p:txBody>
      </p:sp>
      <p:sp>
        <p:nvSpPr>
          <p:cNvPr id="43011" name="Rectangle 3">
            <a:extLst>
              <a:ext uri="{FF2B5EF4-FFF2-40B4-BE49-F238E27FC236}">
                <a16:creationId xmlns:a16="http://schemas.microsoft.com/office/drawing/2014/main" id="{CF9381D8-4256-4AB1-8E41-15DB43BE2A0E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768351" y="1218233"/>
            <a:ext cx="7645808" cy="4643305"/>
          </a:xfrm>
        </p:spPr>
        <p:txBody>
          <a:bodyPr/>
          <a:lstStyle/>
          <a:p>
            <a:pPr>
              <a:lnSpc>
                <a:spcPct val="90000"/>
              </a:lnSpc>
              <a:spcAft>
                <a:spcPts val="0"/>
              </a:spcAft>
            </a:pPr>
            <a:r>
              <a:rPr lang="en-US" altLang="en-US" dirty="0"/>
              <a:t>NOR flash vs NAND flash</a:t>
            </a:r>
          </a:p>
          <a:p>
            <a:pPr>
              <a:lnSpc>
                <a:spcPct val="90000"/>
              </a:lnSpc>
              <a:spcAft>
                <a:spcPts val="0"/>
              </a:spcAft>
            </a:pPr>
            <a:r>
              <a:rPr lang="en-US" altLang="en-US" dirty="0"/>
              <a:t>NAND flash </a:t>
            </a:r>
          </a:p>
          <a:p>
            <a:pPr lvl="1">
              <a:lnSpc>
                <a:spcPct val="90000"/>
              </a:lnSpc>
              <a:spcAft>
                <a:spcPts val="0"/>
              </a:spcAft>
            </a:pPr>
            <a:r>
              <a:rPr lang="en-US" altLang="en-US" dirty="0"/>
              <a:t>used widely for storage, cheaper than NOR flash</a:t>
            </a:r>
          </a:p>
          <a:p>
            <a:pPr lvl="1">
              <a:lnSpc>
                <a:spcPct val="90000"/>
              </a:lnSpc>
              <a:spcAft>
                <a:spcPts val="0"/>
              </a:spcAft>
            </a:pPr>
            <a:r>
              <a:rPr lang="en-US" altLang="en-US" dirty="0"/>
              <a:t>requires page-at-a-time read (page: 512 bytes to 4 KB)</a:t>
            </a:r>
          </a:p>
          <a:p>
            <a:pPr lvl="2">
              <a:spcAft>
                <a:spcPts val="0"/>
              </a:spcAft>
            </a:pPr>
            <a:r>
              <a:rPr lang="en-US" altLang="en-US" dirty="0"/>
              <a:t>20 to 100 microseconds for a page read</a:t>
            </a:r>
          </a:p>
          <a:p>
            <a:pPr lvl="2">
              <a:spcAft>
                <a:spcPts val="0"/>
              </a:spcAft>
            </a:pPr>
            <a:r>
              <a:rPr lang="en-US" altLang="en-US" dirty="0"/>
              <a:t>Not much difference between sequential and random read</a:t>
            </a:r>
          </a:p>
          <a:p>
            <a:pPr lvl="1">
              <a:spcAft>
                <a:spcPts val="0"/>
              </a:spcAft>
            </a:pPr>
            <a:r>
              <a:rPr lang="en-US" altLang="en-US" dirty="0"/>
              <a:t>Page can only be written once</a:t>
            </a:r>
          </a:p>
          <a:p>
            <a:pPr lvl="2">
              <a:spcAft>
                <a:spcPts val="0"/>
              </a:spcAft>
            </a:pPr>
            <a:r>
              <a:rPr lang="en-US" altLang="en-US" dirty="0"/>
              <a:t>Must be erased to allow rewrite</a:t>
            </a:r>
          </a:p>
          <a:p>
            <a:pPr>
              <a:spcAft>
                <a:spcPts val="0"/>
              </a:spcAft>
            </a:pPr>
            <a:r>
              <a:rPr lang="en-US" altLang="en-US" b="1" dirty="0">
                <a:solidFill>
                  <a:srgbClr val="002060"/>
                </a:solidFill>
              </a:rPr>
              <a:t>Solid state disks</a:t>
            </a:r>
            <a:r>
              <a:rPr lang="en-US" altLang="en-US" dirty="0"/>
              <a:t> </a:t>
            </a:r>
          </a:p>
          <a:p>
            <a:pPr lvl="1">
              <a:spcAft>
                <a:spcPts val="0"/>
              </a:spcAft>
            </a:pPr>
            <a:r>
              <a:rPr lang="en-US" altLang="en-US" dirty="0"/>
              <a:t>Use standard block-oriented disk interfaces, but store data on multiple flash storage devices internally</a:t>
            </a:r>
          </a:p>
          <a:p>
            <a:pPr lvl="1">
              <a:spcAft>
                <a:spcPts val="0"/>
              </a:spcAft>
            </a:pPr>
            <a:r>
              <a:rPr lang="en-US" altLang="en-US" dirty="0"/>
              <a:t>Transfer rate of up to 500 MB/sec using SATA, and </a:t>
            </a:r>
            <a:br>
              <a:rPr lang="en-US" altLang="en-US" dirty="0"/>
            </a:br>
            <a:r>
              <a:rPr lang="en-US" altLang="en-US" dirty="0"/>
              <a:t>up to 3 GB/sec using </a:t>
            </a:r>
            <a:r>
              <a:rPr lang="en-US" altLang="en-US" dirty="0" err="1"/>
              <a:t>NVMe</a:t>
            </a:r>
            <a:r>
              <a:rPr lang="en-US" altLang="en-US" dirty="0"/>
              <a:t> PCIe</a:t>
            </a:r>
          </a:p>
        </p:txBody>
      </p:sp>
    </p:spTree>
    <p:extLst>
      <p:ext uri="{BB962C8B-B14F-4D97-AF65-F5344CB8AC3E}">
        <p14:creationId xmlns:p14="http://schemas.microsoft.com/office/powerpoint/2010/main" val="25075784"/>
      </p:ext>
    </p:extLst>
  </p:cSld>
  <p:clrMapOvr>
    <a:masterClrMapping/>
  </p:clrMapOvr>
  <p:transition spd="slow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>
            <a:extLst>
              <a:ext uri="{FF2B5EF4-FFF2-40B4-BE49-F238E27FC236}">
                <a16:creationId xmlns:a16="http://schemas.microsoft.com/office/drawing/2014/main" id="{70D2D6EE-D850-450C-BE5A-78C682873E9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altLang="en-US">
                <a:effectLst/>
              </a:rPr>
              <a:t>Flash Storage (Cont.)</a:t>
            </a:r>
          </a:p>
        </p:txBody>
      </p:sp>
      <p:sp>
        <p:nvSpPr>
          <p:cNvPr id="44035" name="Rectangle 3">
            <a:extLst>
              <a:ext uri="{FF2B5EF4-FFF2-40B4-BE49-F238E27FC236}">
                <a16:creationId xmlns:a16="http://schemas.microsoft.com/office/drawing/2014/main" id="{06D8C081-0169-485C-B5B4-6929C9576EB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68350" y="915987"/>
            <a:ext cx="7721309" cy="5357813"/>
          </a:xfrm>
        </p:spPr>
        <p:txBody>
          <a:bodyPr/>
          <a:lstStyle/>
          <a:p>
            <a:r>
              <a:rPr lang="en-US" altLang="en-US" dirty="0"/>
              <a:t>Erase happens in units of </a:t>
            </a:r>
            <a:r>
              <a:rPr lang="en-US" altLang="en-US" b="1" dirty="0">
                <a:solidFill>
                  <a:srgbClr val="002060"/>
                </a:solidFill>
              </a:rPr>
              <a:t>erase block </a:t>
            </a:r>
          </a:p>
          <a:p>
            <a:pPr lvl="1"/>
            <a:r>
              <a:rPr lang="en-US" altLang="en-US" dirty="0"/>
              <a:t>Takes 2 to 5 </a:t>
            </a:r>
            <a:r>
              <a:rPr lang="en-US" altLang="en-US" dirty="0" err="1"/>
              <a:t>millisecs</a:t>
            </a:r>
            <a:endParaRPr lang="en-US" altLang="en-US" dirty="0"/>
          </a:p>
          <a:p>
            <a:pPr lvl="1"/>
            <a:r>
              <a:rPr lang="en-US" altLang="en-US" dirty="0"/>
              <a:t>Erase block typically 256 KB to 1 MB (128 to 256 pages)</a:t>
            </a:r>
          </a:p>
          <a:p>
            <a:r>
              <a:rPr lang="en-US" altLang="en-US" b="1" dirty="0">
                <a:solidFill>
                  <a:srgbClr val="002060"/>
                </a:solidFill>
              </a:rPr>
              <a:t>Remapping</a:t>
            </a:r>
            <a:r>
              <a:rPr lang="en-US" altLang="en-US" dirty="0"/>
              <a:t> of logical page addresses to physical page addresses avoids waiting for erase</a:t>
            </a:r>
          </a:p>
          <a:p>
            <a:r>
              <a:rPr lang="en-US" altLang="en-US" b="1" dirty="0">
                <a:solidFill>
                  <a:srgbClr val="002060"/>
                </a:solidFill>
              </a:rPr>
              <a:t>Flash translation table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tracks mapping</a:t>
            </a:r>
          </a:p>
          <a:p>
            <a:pPr lvl="1"/>
            <a:r>
              <a:rPr lang="en-US" altLang="en-US" dirty="0"/>
              <a:t>also stored in a label field of flash page</a:t>
            </a:r>
          </a:p>
          <a:p>
            <a:pPr lvl="1"/>
            <a:r>
              <a:rPr lang="en-US" altLang="en-US" dirty="0"/>
              <a:t>remapping carried out by </a:t>
            </a:r>
            <a:r>
              <a:rPr lang="en-US" altLang="en-US" b="1" dirty="0">
                <a:solidFill>
                  <a:srgbClr val="002060"/>
                </a:solidFill>
              </a:rPr>
              <a:t>flash translation layer</a:t>
            </a:r>
          </a:p>
          <a:p>
            <a:pPr lvl="1"/>
            <a:endParaRPr lang="en-US" altLang="en-US" b="1" dirty="0">
              <a:solidFill>
                <a:srgbClr val="002060"/>
              </a:solidFill>
            </a:endParaRPr>
          </a:p>
          <a:p>
            <a:pPr lvl="1"/>
            <a:endParaRPr lang="en-US" altLang="en-US" b="1" dirty="0">
              <a:solidFill>
                <a:srgbClr val="002060"/>
              </a:solidFill>
            </a:endParaRPr>
          </a:p>
          <a:p>
            <a:pPr lvl="1"/>
            <a:endParaRPr lang="en-US" altLang="en-US" b="1" dirty="0">
              <a:solidFill>
                <a:srgbClr val="002060"/>
              </a:solidFill>
            </a:endParaRPr>
          </a:p>
          <a:p>
            <a:pPr lvl="1"/>
            <a:endParaRPr lang="en-US" altLang="en-US" b="1" dirty="0">
              <a:solidFill>
                <a:srgbClr val="002060"/>
              </a:solidFill>
            </a:endParaRPr>
          </a:p>
          <a:p>
            <a:pPr marL="457200" lvl="1" indent="0">
              <a:buNone/>
            </a:pPr>
            <a:endParaRPr lang="en-US" altLang="en-US" b="1" dirty="0">
              <a:solidFill>
                <a:srgbClr val="002060"/>
              </a:solidFill>
            </a:endParaRPr>
          </a:p>
          <a:p>
            <a:r>
              <a:rPr lang="en-US" altLang="en-US" dirty="0"/>
              <a:t>After 100,000 to 1,000,000 erases, erase block becomes unreliable and cannot be used</a:t>
            </a:r>
          </a:p>
          <a:p>
            <a:pPr lvl="1"/>
            <a:r>
              <a:rPr lang="en-US" altLang="en-US" b="1" dirty="0">
                <a:solidFill>
                  <a:srgbClr val="002060"/>
                </a:solidFill>
              </a:rPr>
              <a:t>wear leveling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8529" y="3673357"/>
            <a:ext cx="4239167" cy="1610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6904124"/>
      </p:ext>
    </p:extLst>
  </p:cSld>
  <p:clrMapOvr>
    <a:masterClrMapping/>
  </p:clrMapOvr>
  <p:transition spd="slow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6A3F49-405A-4257-8C30-F15F5C7857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SSD Performance Metrics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7BA41C-E6B8-4FCD-A5F7-BB848A2A0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8350" y="1093789"/>
            <a:ext cx="7637419" cy="4826366"/>
          </a:xfrm>
        </p:spPr>
        <p:txBody>
          <a:bodyPr/>
          <a:lstStyle/>
          <a:p>
            <a:r>
              <a:rPr lang="en-IN" dirty="0"/>
              <a:t>Random reads/writes per second</a:t>
            </a:r>
          </a:p>
          <a:p>
            <a:pPr lvl="1"/>
            <a:r>
              <a:rPr lang="en-IN" dirty="0"/>
              <a:t>Typical 4 KB reads:  10,000 reads per second (10,000 IOPS)</a:t>
            </a:r>
          </a:p>
          <a:p>
            <a:pPr lvl="1"/>
            <a:r>
              <a:rPr lang="en-IN" dirty="0"/>
              <a:t>Typical  4KB writes: 40,000 IOPS</a:t>
            </a:r>
          </a:p>
          <a:p>
            <a:pPr lvl="1"/>
            <a:r>
              <a:rPr lang="en-IN" dirty="0"/>
              <a:t>SSDs support parallel reads</a:t>
            </a:r>
          </a:p>
          <a:p>
            <a:pPr lvl="2"/>
            <a:r>
              <a:rPr lang="en-IN" dirty="0"/>
              <a:t>Typical 4KB reads: </a:t>
            </a:r>
          </a:p>
          <a:p>
            <a:pPr lvl="3"/>
            <a:r>
              <a:rPr lang="en-IN" dirty="0"/>
              <a:t>100,000 IOPS with 32 requests in parallel (QD-32) on SATA</a:t>
            </a:r>
          </a:p>
          <a:p>
            <a:pPr lvl="3"/>
            <a:r>
              <a:rPr lang="en-IN" dirty="0"/>
              <a:t>350,000 IOPS with QD-32 on </a:t>
            </a:r>
            <a:r>
              <a:rPr lang="en-IN" dirty="0" err="1"/>
              <a:t>NVMe</a:t>
            </a:r>
            <a:r>
              <a:rPr lang="en-IN" dirty="0"/>
              <a:t> PCIe</a:t>
            </a:r>
          </a:p>
          <a:p>
            <a:pPr lvl="2"/>
            <a:r>
              <a:rPr lang="en-IN" dirty="0"/>
              <a:t>Typical 4KB writes:</a:t>
            </a:r>
          </a:p>
          <a:p>
            <a:pPr lvl="3"/>
            <a:r>
              <a:rPr lang="en-IN" dirty="0"/>
              <a:t>100,000 IOPS with QD-32, even higher on some models</a:t>
            </a:r>
          </a:p>
          <a:p>
            <a:r>
              <a:rPr lang="en-IN" dirty="0"/>
              <a:t> Data transfer rate for sequential reads/writes</a:t>
            </a:r>
          </a:p>
          <a:p>
            <a:pPr lvl="1"/>
            <a:r>
              <a:rPr lang="en-IN" dirty="0"/>
              <a:t>400 MB/sec for SATA3, 2 to 3 GB/sec using </a:t>
            </a:r>
            <a:r>
              <a:rPr lang="en-IN" dirty="0" err="1"/>
              <a:t>NVMe</a:t>
            </a:r>
            <a:r>
              <a:rPr lang="en-IN" dirty="0"/>
              <a:t> PCIe</a:t>
            </a:r>
          </a:p>
          <a:p>
            <a:r>
              <a:rPr lang="en-IN" b="1" dirty="0"/>
              <a:t>Hybrid disks</a:t>
            </a:r>
            <a:r>
              <a:rPr lang="en-IN" dirty="0"/>
              <a:t>: combine small amount of flash cache with larger magnetic disk</a:t>
            </a:r>
          </a:p>
        </p:txBody>
      </p:sp>
    </p:spTree>
    <p:extLst>
      <p:ext uri="{BB962C8B-B14F-4D97-AF65-F5344CB8AC3E}">
        <p14:creationId xmlns:p14="http://schemas.microsoft.com/office/powerpoint/2010/main" val="24037104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6B19D-9ABA-4BD3-844E-7CD1F0DF2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Storage Class Memory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802700-F9A5-42A6-A266-4C077076FE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8350" y="1124233"/>
            <a:ext cx="7754865" cy="3447767"/>
          </a:xfrm>
        </p:spPr>
        <p:txBody>
          <a:bodyPr/>
          <a:lstStyle/>
          <a:p>
            <a:pPr>
              <a:spcAft>
                <a:spcPts val="0"/>
              </a:spcAft>
            </a:pPr>
            <a:r>
              <a:rPr lang="en-IN" dirty="0"/>
              <a:t>3D-XPoint memory technology pioneered by Intel</a:t>
            </a:r>
          </a:p>
          <a:p>
            <a:pPr>
              <a:spcAft>
                <a:spcPts val="0"/>
              </a:spcAft>
            </a:pPr>
            <a:r>
              <a:rPr lang="en-IN" dirty="0"/>
              <a:t>Available as Intel </a:t>
            </a:r>
            <a:r>
              <a:rPr lang="en-IN" dirty="0" err="1"/>
              <a:t>Optane</a:t>
            </a:r>
            <a:endParaRPr lang="en-IN" dirty="0"/>
          </a:p>
          <a:p>
            <a:pPr lvl="1">
              <a:spcAft>
                <a:spcPts val="0"/>
              </a:spcAft>
            </a:pPr>
            <a:r>
              <a:rPr lang="en-IN" dirty="0"/>
              <a:t>SSD interface shipped from 2017</a:t>
            </a:r>
          </a:p>
          <a:p>
            <a:pPr lvl="2">
              <a:spcAft>
                <a:spcPts val="0"/>
              </a:spcAft>
            </a:pPr>
            <a:r>
              <a:rPr lang="en-IN" dirty="0"/>
              <a:t>Allows lower latency than flash SSDs</a:t>
            </a:r>
          </a:p>
          <a:p>
            <a:pPr lvl="1">
              <a:spcAft>
                <a:spcPts val="0"/>
              </a:spcAft>
            </a:pPr>
            <a:r>
              <a:rPr lang="en-IN" dirty="0"/>
              <a:t>Non-volatile memory interface announced in 2018</a:t>
            </a:r>
          </a:p>
          <a:p>
            <a:pPr lvl="2">
              <a:spcAft>
                <a:spcPts val="0"/>
              </a:spcAft>
            </a:pPr>
            <a:r>
              <a:rPr lang="en-IN" dirty="0"/>
              <a:t>Supports direct access to words, at speeds comparable to main-memory speeds</a:t>
            </a:r>
          </a:p>
        </p:txBody>
      </p:sp>
    </p:spTree>
    <p:extLst>
      <p:ext uri="{BB962C8B-B14F-4D97-AF65-F5344CB8AC3E}">
        <p14:creationId xmlns:p14="http://schemas.microsoft.com/office/powerpoint/2010/main" val="40103773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346" name="Rectangle 2">
            <a:extLst>
              <a:ext uri="{FF2B5EF4-FFF2-40B4-BE49-F238E27FC236}">
                <a16:creationId xmlns:a16="http://schemas.microsoft.com/office/drawing/2014/main" id="{2EC9E7E1-47A2-4E4B-B460-9EE231864EE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RAID</a:t>
            </a:r>
          </a:p>
        </p:txBody>
      </p:sp>
      <p:sp>
        <p:nvSpPr>
          <p:cNvPr id="46083" name="Rectangle 3">
            <a:extLst>
              <a:ext uri="{FF2B5EF4-FFF2-40B4-BE49-F238E27FC236}">
                <a16:creationId xmlns:a16="http://schemas.microsoft.com/office/drawing/2014/main" id="{A0E4945A-A60A-40AF-B199-E71D7808EB4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68350" y="1139290"/>
            <a:ext cx="7612251" cy="4616741"/>
          </a:xfrm>
        </p:spPr>
        <p:txBody>
          <a:bodyPr/>
          <a:lstStyle/>
          <a:p>
            <a:pPr>
              <a:spcAft>
                <a:spcPts val="0"/>
              </a:spcAft>
            </a:pPr>
            <a:r>
              <a:rPr lang="en-US" altLang="en-US" b="1" dirty="0">
                <a:solidFill>
                  <a:srgbClr val="002060"/>
                </a:solidFill>
              </a:rPr>
              <a:t>RAID: Redundant Arrays of Independent Disks </a:t>
            </a:r>
            <a:endParaRPr lang="en-US" altLang="en-US" dirty="0">
              <a:solidFill>
                <a:srgbClr val="002060"/>
              </a:solidFill>
            </a:endParaRPr>
          </a:p>
          <a:p>
            <a:pPr lvl="1">
              <a:spcAft>
                <a:spcPts val="0"/>
              </a:spcAft>
            </a:pPr>
            <a:r>
              <a:rPr lang="en-US" altLang="en-US" dirty="0"/>
              <a:t>disk organization techniques that manage a large numbers of disks, providing a view of a single disk of </a:t>
            </a:r>
          </a:p>
          <a:p>
            <a:pPr lvl="2">
              <a:spcAft>
                <a:spcPts val="0"/>
              </a:spcAft>
            </a:pPr>
            <a:r>
              <a:rPr lang="en-US" altLang="en-US" b="1" dirty="0">
                <a:solidFill>
                  <a:srgbClr val="002060"/>
                </a:solidFill>
              </a:rPr>
              <a:t>high capacity </a:t>
            </a:r>
            <a:r>
              <a:rPr lang="en-US" altLang="en-US" dirty="0"/>
              <a:t>and </a:t>
            </a:r>
            <a:r>
              <a:rPr lang="en-US" altLang="en-US" b="1" dirty="0">
                <a:solidFill>
                  <a:srgbClr val="002060"/>
                </a:solidFill>
              </a:rPr>
              <a:t>high speed  </a:t>
            </a:r>
            <a:r>
              <a:rPr lang="en-US" altLang="en-US" dirty="0"/>
              <a:t>by using multiple disks in parallel,  </a:t>
            </a:r>
          </a:p>
          <a:p>
            <a:pPr lvl="2">
              <a:spcAft>
                <a:spcPts val="0"/>
              </a:spcAft>
            </a:pPr>
            <a:r>
              <a:rPr lang="en-US" altLang="en-US" b="1" dirty="0">
                <a:solidFill>
                  <a:srgbClr val="002060"/>
                </a:solidFill>
              </a:rPr>
              <a:t>high reliability </a:t>
            </a:r>
            <a:r>
              <a:rPr lang="en-US" altLang="en-US" dirty="0"/>
              <a:t>by storing data redundantly, so that data can be recovered even if  a disk fails </a:t>
            </a:r>
          </a:p>
          <a:p>
            <a:pPr>
              <a:spcAft>
                <a:spcPts val="0"/>
              </a:spcAft>
            </a:pPr>
            <a:r>
              <a:rPr lang="en-US" altLang="en-US" dirty="0"/>
              <a:t>The chance that some disk out of a set of </a:t>
            </a:r>
            <a:r>
              <a:rPr lang="en-US" altLang="en-US" i="1" dirty="0"/>
              <a:t>N</a:t>
            </a:r>
            <a:r>
              <a:rPr lang="en-US" altLang="en-US" dirty="0"/>
              <a:t> disks will fail is much higher than the chance that a specific single disk will fail.</a:t>
            </a:r>
          </a:p>
          <a:p>
            <a:pPr lvl="1">
              <a:spcAft>
                <a:spcPts val="0"/>
              </a:spcAft>
            </a:pPr>
            <a:r>
              <a:rPr lang="en-US" altLang="en-US" dirty="0"/>
              <a:t>E.g., a system with 100 disks, each with MTTF of 100,000 hours (approx.  11 years), will have a system MTTF of 1000 hours (approx. 41 days)</a:t>
            </a:r>
          </a:p>
          <a:p>
            <a:pPr lvl="1">
              <a:spcAft>
                <a:spcPts val="0"/>
              </a:spcAft>
            </a:pPr>
            <a:r>
              <a:rPr lang="en-US" altLang="en-US" dirty="0"/>
              <a:t>Techniques for using redundancy to avoid data loss are critical with large numbers of disks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370" name="Rectangle 2">
            <a:extLst>
              <a:ext uri="{FF2B5EF4-FFF2-40B4-BE49-F238E27FC236}">
                <a16:creationId xmlns:a16="http://schemas.microsoft.com/office/drawing/2014/main" id="{871A7640-4AB8-43B4-B165-4FA38C56FC8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550863" y="306388"/>
            <a:ext cx="8593137" cy="457200"/>
          </a:xfrm>
        </p:spPr>
        <p:txBody>
          <a:bodyPr/>
          <a:lstStyle/>
          <a:p>
            <a:pPr>
              <a:defRPr/>
            </a:pPr>
            <a:r>
              <a:rPr lang="en-US" altLang="en-US" sz="2800">
                <a:effectLst>
                  <a:outerShdw blurRad="38100" dist="38100" dir="2700000" algn="tl">
                    <a:srgbClr val="C0C0C0"/>
                  </a:outerShdw>
                </a:effectLst>
              </a:rPr>
              <a:t>Improvement of Reliability via Redundancy</a:t>
            </a:r>
          </a:p>
        </p:txBody>
      </p:sp>
      <p:sp>
        <p:nvSpPr>
          <p:cNvPr id="48131" name="Rectangle 3">
            <a:extLst>
              <a:ext uri="{FF2B5EF4-FFF2-40B4-BE49-F238E27FC236}">
                <a16:creationId xmlns:a16="http://schemas.microsoft.com/office/drawing/2014/main" id="{D361A4A9-FACE-4EBB-BECD-62A92425C9A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88565" y="947956"/>
            <a:ext cx="7675927" cy="5359059"/>
          </a:xfrm>
        </p:spPr>
        <p:txBody>
          <a:bodyPr/>
          <a:lstStyle/>
          <a:p>
            <a:pPr>
              <a:spcAft>
                <a:spcPts val="0"/>
              </a:spcAft>
            </a:pPr>
            <a:r>
              <a:rPr lang="en-US" altLang="en-US" b="1" dirty="0">
                <a:solidFill>
                  <a:srgbClr val="002060"/>
                </a:solidFill>
              </a:rPr>
              <a:t>Redundancy</a:t>
            </a:r>
            <a:r>
              <a:rPr lang="en-US" altLang="en-US" dirty="0"/>
              <a:t> – store extra information that can be used to rebuild information lost in a disk failure</a:t>
            </a:r>
          </a:p>
          <a:p>
            <a:pPr>
              <a:spcAft>
                <a:spcPts val="0"/>
              </a:spcAft>
            </a:pPr>
            <a:r>
              <a:rPr lang="en-US" altLang="en-US" dirty="0"/>
              <a:t>E.g., </a:t>
            </a:r>
            <a:r>
              <a:rPr lang="en-US" altLang="en-US" b="1" dirty="0">
                <a:solidFill>
                  <a:srgbClr val="002060"/>
                </a:solidFill>
              </a:rPr>
              <a:t>Mirroring</a:t>
            </a:r>
            <a:r>
              <a:rPr lang="en-US" altLang="en-US" b="1" dirty="0"/>
              <a:t> </a:t>
            </a:r>
            <a:r>
              <a:rPr lang="en-US" altLang="en-US" dirty="0"/>
              <a:t>(or</a:t>
            </a:r>
            <a:r>
              <a:rPr lang="en-US" altLang="en-US" b="1" dirty="0"/>
              <a:t> shadowing</a:t>
            </a:r>
            <a:r>
              <a:rPr lang="en-US" altLang="en-US" dirty="0"/>
              <a:t>)</a:t>
            </a:r>
          </a:p>
          <a:p>
            <a:pPr lvl="1">
              <a:spcAft>
                <a:spcPts val="0"/>
              </a:spcAft>
            </a:pPr>
            <a:r>
              <a:rPr lang="en-US" altLang="en-US" dirty="0"/>
              <a:t>Duplicate every disk.  Logical disk consists of two physical disks.</a:t>
            </a:r>
          </a:p>
          <a:p>
            <a:pPr lvl="1">
              <a:spcAft>
                <a:spcPts val="0"/>
              </a:spcAft>
            </a:pPr>
            <a:r>
              <a:rPr lang="en-US" altLang="en-US" dirty="0"/>
              <a:t>Every write is carried out on both disks</a:t>
            </a:r>
          </a:p>
          <a:p>
            <a:pPr lvl="2">
              <a:spcAft>
                <a:spcPts val="0"/>
              </a:spcAft>
            </a:pPr>
            <a:r>
              <a:rPr lang="en-US" altLang="en-US" dirty="0"/>
              <a:t>Reads can take place from either disk</a:t>
            </a:r>
          </a:p>
          <a:p>
            <a:pPr lvl="1">
              <a:spcAft>
                <a:spcPts val="0"/>
              </a:spcAft>
            </a:pPr>
            <a:r>
              <a:rPr lang="en-US" altLang="en-US" dirty="0"/>
              <a:t>If one disk in a pair fails, data still available in the other</a:t>
            </a:r>
          </a:p>
          <a:p>
            <a:pPr lvl="2">
              <a:spcAft>
                <a:spcPts val="0"/>
              </a:spcAft>
            </a:pPr>
            <a:r>
              <a:rPr lang="en-US" altLang="en-US" dirty="0"/>
              <a:t>Data loss would occur only if a disk fails, and its mirror disk also fails before the system is repaired</a:t>
            </a:r>
          </a:p>
          <a:p>
            <a:pPr lvl="3">
              <a:spcAft>
                <a:spcPts val="0"/>
              </a:spcAft>
            </a:pPr>
            <a:r>
              <a:rPr lang="en-US" altLang="en-US" dirty="0"/>
              <a:t>Probability of combined event is very small </a:t>
            </a:r>
          </a:p>
          <a:p>
            <a:pPr lvl="4">
              <a:spcAft>
                <a:spcPts val="0"/>
              </a:spcAft>
            </a:pPr>
            <a:r>
              <a:rPr lang="en-US" altLang="en-US" dirty="0"/>
              <a:t>Except for dependent failure modes such as fire or building collapse or electrical power surges</a:t>
            </a:r>
          </a:p>
          <a:p>
            <a:pPr>
              <a:spcAft>
                <a:spcPts val="0"/>
              </a:spcAft>
            </a:pPr>
            <a:r>
              <a:rPr lang="en-US" altLang="en-US" b="1" dirty="0">
                <a:solidFill>
                  <a:srgbClr val="002060"/>
                </a:solidFill>
              </a:rPr>
              <a:t>Mean time to data loss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depends on mean time to failure, </a:t>
            </a:r>
            <a:br>
              <a:rPr lang="en-US" altLang="en-US" dirty="0"/>
            </a:br>
            <a:r>
              <a:rPr lang="en-US" altLang="en-US" dirty="0"/>
              <a:t>and </a:t>
            </a:r>
            <a:r>
              <a:rPr lang="en-US" altLang="en-US" b="1" dirty="0">
                <a:solidFill>
                  <a:srgbClr val="002060"/>
                </a:solidFill>
              </a:rPr>
              <a:t>mean time to repair</a:t>
            </a:r>
          </a:p>
          <a:p>
            <a:pPr lvl="1">
              <a:spcAft>
                <a:spcPts val="0"/>
              </a:spcAft>
            </a:pPr>
            <a:r>
              <a:rPr lang="en-US" altLang="en-US" dirty="0"/>
              <a:t>E.g., MTTF of 100,000 hours, mean time to repair of 10 hours gives mean time to data loss of 500*10</a:t>
            </a:r>
            <a:r>
              <a:rPr lang="en-US" altLang="en-US" baseline="30000" dirty="0"/>
              <a:t>6</a:t>
            </a:r>
            <a:r>
              <a:rPr lang="en-US" altLang="en-US" dirty="0"/>
              <a:t> hours (or 57,000 years) for a mirrored pair of disks (ignoring dependent failure modes)</a:t>
            </a:r>
          </a:p>
          <a:p>
            <a:pPr lvl="4"/>
            <a:endParaRPr lang="en-US" altLang="en-US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394" name="Rectangle 2">
            <a:extLst>
              <a:ext uri="{FF2B5EF4-FFF2-40B4-BE49-F238E27FC236}">
                <a16:creationId xmlns:a16="http://schemas.microsoft.com/office/drawing/2014/main" id="{07094493-EF72-410D-8543-93233D17B96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92113" y="260350"/>
            <a:ext cx="8923337" cy="457200"/>
          </a:xfrm>
        </p:spPr>
        <p:txBody>
          <a:bodyPr/>
          <a:lstStyle/>
          <a:p>
            <a:pPr>
              <a:defRPr/>
            </a:pPr>
            <a:r>
              <a:rPr lang="en-US" altLang="en-US" sz="2800">
                <a:effectLst>
                  <a:outerShdw blurRad="38100" dist="38100" dir="2700000" algn="tl">
                    <a:srgbClr val="C0C0C0"/>
                  </a:outerShdw>
                </a:effectLst>
              </a:rPr>
              <a:t>Improvement in Performance via Parallelism</a:t>
            </a:r>
          </a:p>
        </p:txBody>
      </p:sp>
      <p:sp>
        <p:nvSpPr>
          <p:cNvPr id="50179" name="Rectangle 3">
            <a:extLst>
              <a:ext uri="{FF2B5EF4-FFF2-40B4-BE49-F238E27FC236}">
                <a16:creationId xmlns:a16="http://schemas.microsoft.com/office/drawing/2014/main" id="{2E2EB768-D89F-44A6-8392-915B56D8EE9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96955" y="1191237"/>
            <a:ext cx="7633982" cy="5138542"/>
          </a:xfrm>
        </p:spPr>
        <p:txBody>
          <a:bodyPr/>
          <a:lstStyle/>
          <a:p>
            <a:pPr>
              <a:spcAft>
                <a:spcPts val="0"/>
              </a:spcAft>
            </a:pPr>
            <a:r>
              <a:rPr lang="en-US" altLang="en-US" dirty="0"/>
              <a:t>Two main goals of parallelism in a disk system: </a:t>
            </a:r>
          </a:p>
          <a:p>
            <a:pPr lvl="1">
              <a:spcAft>
                <a:spcPts val="0"/>
              </a:spcAft>
              <a:buFont typeface="Monotype Sorts" pitchFamily="-65" charset="2"/>
              <a:buNone/>
            </a:pPr>
            <a:r>
              <a:rPr lang="en-US" altLang="en-US" dirty="0"/>
              <a:t>1.	Load balance multiple small accesses to increase throughput</a:t>
            </a:r>
          </a:p>
          <a:p>
            <a:pPr lvl="1">
              <a:spcAft>
                <a:spcPts val="0"/>
              </a:spcAft>
              <a:buFont typeface="Monotype Sorts" pitchFamily="-65" charset="2"/>
              <a:buNone/>
            </a:pPr>
            <a:r>
              <a:rPr lang="en-US" altLang="en-US" dirty="0"/>
              <a:t>2.	Parallelize large accesses to reduce response time.</a:t>
            </a:r>
          </a:p>
          <a:p>
            <a:pPr>
              <a:spcAft>
                <a:spcPts val="0"/>
              </a:spcAft>
            </a:pPr>
            <a:r>
              <a:rPr lang="en-US" altLang="en-US" dirty="0"/>
              <a:t>Improve transfer rate by striping data across multiple disks.</a:t>
            </a:r>
          </a:p>
          <a:p>
            <a:pPr>
              <a:spcAft>
                <a:spcPts val="0"/>
              </a:spcAft>
            </a:pPr>
            <a:r>
              <a:rPr lang="en-US" altLang="en-US" b="1" dirty="0">
                <a:solidFill>
                  <a:srgbClr val="002060"/>
                </a:solidFill>
              </a:rPr>
              <a:t>Bit-level striping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– split the bits of each byte across multiple disks</a:t>
            </a:r>
          </a:p>
          <a:p>
            <a:pPr lvl="1">
              <a:spcAft>
                <a:spcPts val="0"/>
              </a:spcAft>
            </a:pPr>
            <a:r>
              <a:rPr lang="en-US" altLang="en-US" dirty="0"/>
              <a:t>In an array of eight disks, write bit </a:t>
            </a:r>
            <a:r>
              <a:rPr lang="en-US" altLang="en-US" i="1" dirty="0" err="1"/>
              <a:t>i</a:t>
            </a:r>
            <a:r>
              <a:rPr lang="en-US" altLang="en-US" dirty="0"/>
              <a:t> of each byte to disk </a:t>
            </a:r>
            <a:r>
              <a:rPr lang="en-US" altLang="en-US" i="1" dirty="0" err="1"/>
              <a:t>i</a:t>
            </a:r>
            <a:r>
              <a:rPr lang="en-US" altLang="en-US" i="1" dirty="0"/>
              <a:t>.</a:t>
            </a:r>
            <a:endParaRPr lang="en-US" altLang="en-US" dirty="0"/>
          </a:p>
          <a:p>
            <a:pPr lvl="1">
              <a:spcAft>
                <a:spcPts val="0"/>
              </a:spcAft>
            </a:pPr>
            <a:r>
              <a:rPr lang="en-US" altLang="en-US" dirty="0"/>
              <a:t>Each access can read data at eight times the rate of a single disk.</a:t>
            </a:r>
          </a:p>
          <a:p>
            <a:pPr lvl="1">
              <a:spcAft>
                <a:spcPts val="0"/>
              </a:spcAft>
            </a:pPr>
            <a:r>
              <a:rPr lang="en-US" altLang="en-US" dirty="0"/>
              <a:t>But seek/access time worse than for a single disk</a:t>
            </a:r>
          </a:p>
          <a:p>
            <a:pPr lvl="2">
              <a:spcAft>
                <a:spcPts val="0"/>
              </a:spcAft>
            </a:pPr>
            <a:r>
              <a:rPr lang="en-US" altLang="en-US" dirty="0"/>
              <a:t>Bit level striping is not used much any more</a:t>
            </a:r>
          </a:p>
          <a:p>
            <a:pPr>
              <a:spcAft>
                <a:spcPts val="0"/>
              </a:spcAft>
            </a:pPr>
            <a:r>
              <a:rPr lang="en-US" altLang="en-US" b="1" dirty="0">
                <a:solidFill>
                  <a:srgbClr val="002060"/>
                </a:solidFill>
              </a:rPr>
              <a:t>Block-level striping </a:t>
            </a:r>
            <a:r>
              <a:rPr lang="en-US" altLang="en-US" dirty="0"/>
              <a:t>– with </a:t>
            </a:r>
            <a:r>
              <a:rPr lang="en-US" altLang="en-US" i="1" dirty="0"/>
              <a:t>n</a:t>
            </a:r>
            <a:r>
              <a:rPr lang="en-US" altLang="en-US" dirty="0"/>
              <a:t> disks, block </a:t>
            </a:r>
            <a:r>
              <a:rPr lang="en-US" altLang="en-US" i="1" dirty="0" err="1"/>
              <a:t>i</a:t>
            </a:r>
            <a:r>
              <a:rPr lang="en-US" altLang="en-US" dirty="0"/>
              <a:t> of a file goes to disk (</a:t>
            </a:r>
            <a:r>
              <a:rPr lang="en-US" altLang="en-US" i="1" dirty="0" err="1"/>
              <a:t>i</a:t>
            </a:r>
            <a:r>
              <a:rPr lang="en-US" altLang="en-US" dirty="0"/>
              <a:t> mod </a:t>
            </a:r>
            <a:r>
              <a:rPr lang="en-US" altLang="en-US" i="1" dirty="0"/>
              <a:t>n</a:t>
            </a:r>
            <a:r>
              <a:rPr lang="en-US" altLang="en-US" dirty="0"/>
              <a:t>) + 1</a:t>
            </a:r>
          </a:p>
          <a:p>
            <a:pPr lvl="1">
              <a:spcAft>
                <a:spcPts val="0"/>
              </a:spcAft>
            </a:pPr>
            <a:r>
              <a:rPr lang="en-US" altLang="en-US" dirty="0"/>
              <a:t>Requests for different blocks can run in parallel if the blocks reside on different disks</a:t>
            </a:r>
          </a:p>
          <a:p>
            <a:pPr lvl="1">
              <a:spcAft>
                <a:spcPts val="0"/>
              </a:spcAft>
            </a:pPr>
            <a:r>
              <a:rPr lang="en-US" altLang="en-US" dirty="0"/>
              <a:t>A request for a long sequence of blocks can utilize all disks in parallel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058" name="Rectangle 2">
            <a:extLst>
              <a:ext uri="{FF2B5EF4-FFF2-40B4-BE49-F238E27FC236}">
                <a16:creationId xmlns:a16="http://schemas.microsoft.com/office/drawing/2014/main" id="{84C5E313-37C7-406F-85DF-73D76888BBB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688975" y="282575"/>
            <a:ext cx="8340725" cy="457200"/>
          </a:xfrm>
        </p:spPr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Classification of Physical Storage Media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758B2F7D-08DB-4ED7-9A17-6FAED6DF0C9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71787" y="1224793"/>
            <a:ext cx="7544081" cy="4460880"/>
          </a:xfrm>
        </p:spPr>
        <p:txBody>
          <a:bodyPr/>
          <a:lstStyle/>
          <a:p>
            <a:pPr>
              <a:spcAft>
                <a:spcPts val="0"/>
              </a:spcAft>
            </a:pPr>
            <a:r>
              <a:rPr lang="en-US" altLang="en-US" dirty="0"/>
              <a:t>Can differentiate storage into:</a:t>
            </a:r>
          </a:p>
          <a:p>
            <a:pPr lvl="1">
              <a:spcAft>
                <a:spcPts val="0"/>
              </a:spcAft>
            </a:pPr>
            <a:r>
              <a:rPr lang="en-US" altLang="en-US" b="1" dirty="0">
                <a:solidFill>
                  <a:srgbClr val="002060"/>
                </a:solidFill>
              </a:rPr>
              <a:t>volatile storage</a:t>
            </a:r>
            <a:r>
              <a:rPr lang="en-US" altLang="en-US" b="1" dirty="0"/>
              <a:t>: </a:t>
            </a:r>
            <a:r>
              <a:rPr lang="en-US" altLang="en-US" dirty="0"/>
              <a:t>loses contents when power is switched off</a:t>
            </a:r>
          </a:p>
          <a:p>
            <a:pPr lvl="1">
              <a:spcAft>
                <a:spcPts val="0"/>
              </a:spcAft>
            </a:pPr>
            <a:r>
              <a:rPr lang="en-US" altLang="en-US" b="1" dirty="0">
                <a:solidFill>
                  <a:srgbClr val="002060"/>
                </a:solidFill>
              </a:rPr>
              <a:t>non-volatile storage</a:t>
            </a:r>
            <a:r>
              <a:rPr lang="en-US" altLang="en-US" dirty="0"/>
              <a:t>: </a:t>
            </a:r>
          </a:p>
          <a:p>
            <a:pPr lvl="2">
              <a:spcAft>
                <a:spcPts val="0"/>
              </a:spcAft>
            </a:pPr>
            <a:r>
              <a:rPr lang="en-US" altLang="en-US" dirty="0"/>
              <a:t>Contents persist even when power is switched off. </a:t>
            </a:r>
          </a:p>
          <a:p>
            <a:pPr lvl="2">
              <a:spcAft>
                <a:spcPts val="0"/>
              </a:spcAft>
            </a:pPr>
            <a:r>
              <a:rPr lang="en-US" altLang="en-US" dirty="0"/>
              <a:t>Includes secondary and tertiary storage, as well as batter-backed up main-memory.</a:t>
            </a:r>
          </a:p>
          <a:p>
            <a:pPr>
              <a:spcAft>
                <a:spcPts val="0"/>
              </a:spcAft>
            </a:pPr>
            <a:r>
              <a:rPr lang="en-US" altLang="en-US" dirty="0"/>
              <a:t>Factors affecting choice of storage media include</a:t>
            </a:r>
          </a:p>
          <a:p>
            <a:pPr lvl="1">
              <a:spcAft>
                <a:spcPts val="0"/>
              </a:spcAft>
            </a:pPr>
            <a:r>
              <a:rPr lang="en-US" altLang="en-US" dirty="0"/>
              <a:t>Speed with which data can be accessed</a:t>
            </a:r>
          </a:p>
          <a:p>
            <a:pPr lvl="1">
              <a:spcAft>
                <a:spcPts val="0"/>
              </a:spcAft>
            </a:pPr>
            <a:r>
              <a:rPr lang="en-US" altLang="en-US" dirty="0"/>
              <a:t>Cost per unit of data</a:t>
            </a:r>
          </a:p>
          <a:p>
            <a:pPr lvl="1">
              <a:spcAft>
                <a:spcPts val="0"/>
              </a:spcAft>
            </a:pPr>
            <a:r>
              <a:rPr lang="en-US" altLang="en-US" dirty="0"/>
              <a:t>Reliability</a:t>
            </a:r>
          </a:p>
          <a:p>
            <a:pPr lvl="1"/>
            <a:endParaRPr lang="en-US" altLang="en-US" sz="2000" dirty="0"/>
          </a:p>
        </p:txBody>
      </p:sp>
    </p:spTree>
  </p:cSld>
  <p:clrMapOvr>
    <a:masterClrMapping/>
  </p:clrMapOvr>
  <p:transition spd="slow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18" name="Rectangle 2">
            <a:extLst>
              <a:ext uri="{FF2B5EF4-FFF2-40B4-BE49-F238E27FC236}">
                <a16:creationId xmlns:a16="http://schemas.microsoft.com/office/drawing/2014/main" id="{0C333282-2647-4C5B-88ED-77D98738B0E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RAID Levels</a:t>
            </a:r>
          </a:p>
        </p:txBody>
      </p:sp>
      <p:sp>
        <p:nvSpPr>
          <p:cNvPr id="52227" name="Rectangle 3">
            <a:extLst>
              <a:ext uri="{FF2B5EF4-FFF2-40B4-BE49-F238E27FC236}">
                <a16:creationId xmlns:a16="http://schemas.microsoft.com/office/drawing/2014/main" id="{98A51C89-8033-4F40-A276-CB7BA618BD1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68350" y="1093788"/>
            <a:ext cx="7724212" cy="3407874"/>
          </a:xfrm>
        </p:spPr>
        <p:txBody>
          <a:bodyPr/>
          <a:lstStyle/>
          <a:p>
            <a:r>
              <a:rPr lang="en-US" altLang="en-US" dirty="0"/>
              <a:t>Schemes to provide redundancy at lower cost by using disk striping combined with parity bits</a:t>
            </a:r>
          </a:p>
          <a:p>
            <a:pPr lvl="1"/>
            <a:r>
              <a:rPr lang="en-US" altLang="en-US" dirty="0"/>
              <a:t>Different RAID organizations, or RAID levels, have differing cost, performance and reliability characteristics</a:t>
            </a:r>
          </a:p>
          <a:p>
            <a:r>
              <a:rPr lang="en-US" altLang="en-US" b="1" dirty="0">
                <a:solidFill>
                  <a:srgbClr val="002060"/>
                </a:solidFill>
              </a:rPr>
              <a:t>RAID Level 0</a:t>
            </a:r>
            <a:r>
              <a:rPr lang="en-US" altLang="en-US" dirty="0"/>
              <a:t>:  </a:t>
            </a:r>
            <a:r>
              <a:rPr lang="en-US" altLang="en-US" dirty="0">
                <a:solidFill>
                  <a:srgbClr val="002060"/>
                </a:solidFill>
              </a:rPr>
              <a:t>Block striping; non-redundant</a:t>
            </a:r>
            <a:r>
              <a:rPr lang="en-US" altLang="en-US" dirty="0">
                <a:solidFill>
                  <a:schemeClr val="tx2"/>
                </a:solidFill>
              </a:rPr>
              <a:t>.</a:t>
            </a:r>
            <a:r>
              <a:rPr lang="en-US" altLang="en-US" dirty="0"/>
              <a:t> </a:t>
            </a:r>
          </a:p>
          <a:p>
            <a:pPr lvl="1">
              <a:buClr>
                <a:schemeClr val="hlink"/>
              </a:buClr>
            </a:pPr>
            <a:r>
              <a:rPr lang="en-US" altLang="en-US" dirty="0"/>
              <a:t> Used in high-performance applications where data loss is not critical. </a:t>
            </a:r>
          </a:p>
          <a:p>
            <a:r>
              <a:rPr lang="en-US" altLang="en-US" b="1" dirty="0">
                <a:solidFill>
                  <a:srgbClr val="002060"/>
                </a:solidFill>
              </a:rPr>
              <a:t>RAID Level 1</a:t>
            </a:r>
            <a:r>
              <a:rPr lang="en-US" altLang="en-US" dirty="0"/>
              <a:t>:  </a:t>
            </a:r>
            <a:r>
              <a:rPr lang="en-US" altLang="en-US" dirty="0">
                <a:solidFill>
                  <a:srgbClr val="002060"/>
                </a:solidFill>
              </a:rPr>
              <a:t>Mirrored disks </a:t>
            </a:r>
            <a:r>
              <a:rPr lang="en-US" altLang="en-US" dirty="0"/>
              <a:t>with block striping</a:t>
            </a:r>
          </a:p>
          <a:p>
            <a:pPr lvl="1">
              <a:buClr>
                <a:schemeClr val="hlink"/>
              </a:buClr>
            </a:pPr>
            <a:r>
              <a:rPr lang="en-US" altLang="en-US" dirty="0"/>
              <a:t>Offers best write performance.  </a:t>
            </a:r>
          </a:p>
          <a:p>
            <a:pPr lvl="1">
              <a:buClr>
                <a:schemeClr val="hlink"/>
              </a:buClr>
            </a:pPr>
            <a:r>
              <a:rPr lang="en-US" altLang="en-US" dirty="0"/>
              <a:t>Popular for applications such as storing log files in a database system.</a:t>
            </a:r>
          </a:p>
          <a:p>
            <a:pPr>
              <a:buClr>
                <a:schemeClr val="hlink"/>
              </a:buClr>
            </a:pPr>
            <a:endParaRPr lang="en-US" altLang="en-US" dirty="0"/>
          </a:p>
          <a:p>
            <a:endParaRPr lang="en-US" altLang="en-US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CE7CA23F-2547-47A0-8457-A31E5C45A34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 b="53244"/>
          <a:stretch/>
        </p:blipFill>
        <p:spPr>
          <a:xfrm>
            <a:off x="2613493" y="4375397"/>
            <a:ext cx="3612791" cy="155063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418" name="Rectangle 2">
            <a:extLst>
              <a:ext uri="{FF2B5EF4-FFF2-40B4-BE49-F238E27FC236}">
                <a16:creationId xmlns:a16="http://schemas.microsoft.com/office/drawing/2014/main" id="{0C333282-2647-4C5B-88ED-77D98738B0E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RAID Levels (Cont.)</a:t>
            </a:r>
          </a:p>
        </p:txBody>
      </p:sp>
      <p:sp>
        <p:nvSpPr>
          <p:cNvPr id="52227" name="Rectangle 3">
            <a:extLst>
              <a:ext uri="{FF2B5EF4-FFF2-40B4-BE49-F238E27FC236}">
                <a16:creationId xmlns:a16="http://schemas.microsoft.com/office/drawing/2014/main" id="{98A51C89-8033-4F40-A276-CB7BA618BD1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68351" y="1157789"/>
            <a:ext cx="7595473" cy="3171446"/>
          </a:xfrm>
        </p:spPr>
        <p:txBody>
          <a:bodyPr/>
          <a:lstStyle/>
          <a:p>
            <a:pPr>
              <a:spcAft>
                <a:spcPts val="0"/>
              </a:spcAft>
            </a:pPr>
            <a:r>
              <a:rPr lang="en-US" altLang="en-US" b="1" dirty="0">
                <a:solidFill>
                  <a:srgbClr val="002060"/>
                </a:solidFill>
              </a:rPr>
              <a:t>Parity blocks</a:t>
            </a:r>
            <a:r>
              <a:rPr lang="en-US" altLang="en-US" dirty="0"/>
              <a:t>: Parity block </a:t>
            </a:r>
            <a:r>
              <a:rPr lang="en-US" altLang="en-US" i="1" dirty="0"/>
              <a:t>j</a:t>
            </a:r>
            <a:r>
              <a:rPr lang="en-US" altLang="en-US" dirty="0"/>
              <a:t> stores XOR of bits from block </a:t>
            </a:r>
            <a:r>
              <a:rPr lang="en-US" altLang="en-US" i="1" dirty="0"/>
              <a:t>j </a:t>
            </a:r>
            <a:r>
              <a:rPr lang="en-US" altLang="en-US" dirty="0"/>
              <a:t> of each disk</a:t>
            </a:r>
          </a:p>
          <a:p>
            <a:pPr lvl="1">
              <a:spcAft>
                <a:spcPts val="0"/>
              </a:spcAft>
            </a:pPr>
            <a:r>
              <a:rPr lang="en-US" altLang="en-US" dirty="0"/>
              <a:t>When writing data to a block </a:t>
            </a:r>
            <a:r>
              <a:rPr lang="en-US" altLang="en-US" i="1" dirty="0"/>
              <a:t>j</a:t>
            </a:r>
            <a:r>
              <a:rPr lang="en-US" altLang="en-US" dirty="0"/>
              <a:t>, parity block </a:t>
            </a:r>
            <a:r>
              <a:rPr lang="en-US" altLang="en-US" i="1" dirty="0"/>
              <a:t>j </a:t>
            </a:r>
            <a:r>
              <a:rPr lang="en-US" altLang="en-US" dirty="0"/>
              <a:t>must also be computed and written to disk</a:t>
            </a:r>
          </a:p>
          <a:p>
            <a:pPr lvl="2">
              <a:spcAft>
                <a:spcPts val="0"/>
              </a:spcAft>
            </a:pPr>
            <a:r>
              <a:rPr lang="en-US" altLang="en-US" dirty="0"/>
              <a:t>Can be done by using old parity block, old value of current block and new value of current block (2 block reads + 2 block writes)</a:t>
            </a:r>
          </a:p>
          <a:p>
            <a:pPr lvl="2">
              <a:spcAft>
                <a:spcPts val="0"/>
              </a:spcAft>
            </a:pPr>
            <a:r>
              <a:rPr lang="en-US" altLang="en-US" dirty="0"/>
              <a:t>Or by recomputing the parity value using the new values of blocks corresponding to the parity block</a:t>
            </a:r>
          </a:p>
          <a:p>
            <a:pPr lvl="3">
              <a:spcAft>
                <a:spcPts val="0"/>
              </a:spcAft>
            </a:pPr>
            <a:r>
              <a:rPr lang="en-US" altLang="en-US" dirty="0"/>
              <a:t>More efficient for writing large amounts of data sequentially</a:t>
            </a:r>
          </a:p>
          <a:p>
            <a:pPr lvl="1">
              <a:spcAft>
                <a:spcPts val="0"/>
              </a:spcAft>
            </a:pPr>
            <a:r>
              <a:rPr lang="en-US" altLang="en-US" dirty="0"/>
              <a:t>To recover data for a block, compute XOR of bits from all other blocks in the set including the parity block</a:t>
            </a:r>
          </a:p>
          <a:p>
            <a:pPr lvl="1"/>
            <a:endParaRPr lang="en-US" altLang="en-US" dirty="0"/>
          </a:p>
          <a:p>
            <a:pPr>
              <a:buClr>
                <a:schemeClr val="hlink"/>
              </a:buClr>
            </a:pPr>
            <a:endParaRPr lang="en-US" altLang="en-US" dirty="0"/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9482551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514" name="Rectangle 2">
            <a:extLst>
              <a:ext uri="{FF2B5EF4-FFF2-40B4-BE49-F238E27FC236}">
                <a16:creationId xmlns:a16="http://schemas.microsoft.com/office/drawing/2014/main" id="{2A6E759D-8359-428A-ACB2-E64172034A4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RAID Levels (Cont.)</a:t>
            </a:r>
          </a:p>
        </p:txBody>
      </p:sp>
      <p:sp>
        <p:nvSpPr>
          <p:cNvPr id="60419" name="Rectangle 3">
            <a:extLst>
              <a:ext uri="{FF2B5EF4-FFF2-40B4-BE49-F238E27FC236}">
                <a16:creationId xmlns:a16="http://schemas.microsoft.com/office/drawing/2014/main" id="{C937C857-41AF-435A-9848-5C396E32A55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68351" y="1166070"/>
            <a:ext cx="7578696" cy="1495068"/>
          </a:xfrm>
        </p:spPr>
        <p:txBody>
          <a:bodyPr/>
          <a:lstStyle/>
          <a:p>
            <a:pPr>
              <a:spcAft>
                <a:spcPts val="0"/>
              </a:spcAft>
            </a:pPr>
            <a:r>
              <a:rPr lang="en-US" altLang="en-US" b="1" dirty="0">
                <a:solidFill>
                  <a:srgbClr val="002060"/>
                </a:solidFill>
              </a:rPr>
              <a:t>RAID Level 5</a:t>
            </a:r>
            <a:r>
              <a:rPr lang="en-US" altLang="en-US" b="1" dirty="0"/>
              <a:t>: </a:t>
            </a:r>
            <a:r>
              <a:rPr lang="en-US" altLang="en-US" dirty="0"/>
              <a:t> </a:t>
            </a:r>
            <a:r>
              <a:rPr lang="en-US" altLang="en-US" dirty="0">
                <a:solidFill>
                  <a:srgbClr val="002060"/>
                </a:solidFill>
              </a:rPr>
              <a:t>Block-Interleaved Distributed Parity</a:t>
            </a:r>
            <a:r>
              <a:rPr lang="en-US" altLang="en-US" dirty="0"/>
              <a:t>; partitions data and parity among all</a:t>
            </a:r>
            <a:r>
              <a:rPr lang="en-US" altLang="en-US" i="1" dirty="0"/>
              <a:t> N</a:t>
            </a:r>
            <a:r>
              <a:rPr lang="en-US" altLang="en-US" dirty="0"/>
              <a:t> + 1 disks, rather than storing data in </a:t>
            </a:r>
            <a:r>
              <a:rPr lang="en-US" altLang="en-US" i="1" dirty="0"/>
              <a:t>N</a:t>
            </a:r>
            <a:r>
              <a:rPr lang="en-US" altLang="en-US" dirty="0"/>
              <a:t> disks and parity in 1 disk.</a:t>
            </a:r>
          </a:p>
          <a:p>
            <a:pPr lvl="1">
              <a:spcAft>
                <a:spcPts val="0"/>
              </a:spcAft>
            </a:pPr>
            <a:r>
              <a:rPr lang="en-US" altLang="en-US" dirty="0"/>
              <a:t>E.g., with 5 disks, parity block for </a:t>
            </a:r>
            <a:r>
              <a:rPr lang="en-US" altLang="en-US" i="1" dirty="0"/>
              <a:t>n</a:t>
            </a:r>
            <a:r>
              <a:rPr lang="en-US" altLang="en-US" dirty="0"/>
              <a:t>th set of blocks is stored on disk (</a:t>
            </a:r>
            <a:r>
              <a:rPr lang="en-US" altLang="en-US" i="1" dirty="0"/>
              <a:t>n mod</a:t>
            </a:r>
            <a:r>
              <a:rPr lang="en-US" altLang="en-US" dirty="0"/>
              <a:t> 5) + 1, with the data blocks stored on the other 4 disks.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7A283782-0137-4DC6-B62C-4B6B6FECB1D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 t="48619" b="25063"/>
          <a:stretch/>
        </p:blipFill>
        <p:spPr>
          <a:xfrm>
            <a:off x="2052463" y="2918955"/>
            <a:ext cx="5010472" cy="1218270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4DA5CE1B-6400-4C66-8555-54DB7558AE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994857" y="4395042"/>
            <a:ext cx="3125684" cy="1601431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050" name="Rectangle 2">
            <a:extLst>
              <a:ext uri="{FF2B5EF4-FFF2-40B4-BE49-F238E27FC236}">
                <a16:creationId xmlns:a16="http://schemas.microsoft.com/office/drawing/2014/main" id="{1CF99706-30C2-4EB7-8D65-BC5B4CEC712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RAID Levels (Cont.)</a:t>
            </a:r>
          </a:p>
        </p:txBody>
      </p:sp>
      <p:sp>
        <p:nvSpPr>
          <p:cNvPr id="62467" name="Rectangle 3">
            <a:extLst>
              <a:ext uri="{FF2B5EF4-FFF2-40B4-BE49-F238E27FC236}">
                <a16:creationId xmlns:a16="http://schemas.microsoft.com/office/drawing/2014/main" id="{C742E74E-142C-4EF0-9F7C-EF09B92A845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68350" y="1198013"/>
            <a:ext cx="7648819" cy="2600264"/>
          </a:xfrm>
        </p:spPr>
        <p:txBody>
          <a:bodyPr/>
          <a:lstStyle/>
          <a:p>
            <a:pPr>
              <a:spcAft>
                <a:spcPts val="0"/>
              </a:spcAft>
            </a:pPr>
            <a:r>
              <a:rPr lang="en-US" altLang="en-US" b="1" dirty="0">
                <a:solidFill>
                  <a:srgbClr val="002060"/>
                </a:solidFill>
              </a:rPr>
              <a:t>RAID Level 5 </a:t>
            </a:r>
            <a:r>
              <a:rPr lang="en-US" altLang="en-US" dirty="0">
                <a:solidFill>
                  <a:srgbClr val="002060"/>
                </a:solidFill>
              </a:rPr>
              <a:t>(Cont.)</a:t>
            </a:r>
          </a:p>
          <a:p>
            <a:pPr lvl="1">
              <a:spcAft>
                <a:spcPts val="0"/>
              </a:spcAft>
            </a:pPr>
            <a:r>
              <a:rPr lang="en-US" altLang="en-US" dirty="0"/>
              <a:t>Block writes occur in parallel if the blocks and their parity blocks are on different disks.</a:t>
            </a:r>
          </a:p>
          <a:p>
            <a:pPr>
              <a:spcAft>
                <a:spcPts val="0"/>
              </a:spcAft>
            </a:pPr>
            <a:r>
              <a:rPr lang="en-US" altLang="en-US" b="1" dirty="0">
                <a:solidFill>
                  <a:srgbClr val="002060"/>
                </a:solidFill>
              </a:rPr>
              <a:t>RAID Level 6</a:t>
            </a:r>
            <a:r>
              <a:rPr lang="en-US" altLang="en-US" dirty="0">
                <a:solidFill>
                  <a:srgbClr val="000099"/>
                </a:solidFill>
              </a:rPr>
              <a:t>:</a:t>
            </a:r>
            <a:r>
              <a:rPr lang="en-US" altLang="en-US" dirty="0">
                <a:solidFill>
                  <a:schemeClr val="tx2"/>
                </a:solidFill>
              </a:rPr>
              <a:t> </a:t>
            </a:r>
            <a:r>
              <a:rPr lang="en-US" altLang="en-US" dirty="0">
                <a:solidFill>
                  <a:srgbClr val="002060"/>
                </a:solidFill>
              </a:rPr>
              <a:t>P+Q Redundancy </a:t>
            </a:r>
            <a:r>
              <a:rPr lang="en-US" altLang="en-US" dirty="0"/>
              <a:t>scheme; similar to Level 5, but stores two error correction blocks (P, Q) instead of single parity block to guard against multiple disk failures. </a:t>
            </a:r>
          </a:p>
          <a:p>
            <a:pPr lvl="1">
              <a:spcAft>
                <a:spcPts val="0"/>
              </a:spcAft>
            </a:pPr>
            <a:r>
              <a:rPr lang="en-US" altLang="en-US" dirty="0"/>
              <a:t> Better reliability than Level 5 at a higher cost</a:t>
            </a:r>
          </a:p>
          <a:p>
            <a:pPr lvl="2">
              <a:spcAft>
                <a:spcPts val="0"/>
              </a:spcAft>
            </a:pPr>
            <a:r>
              <a:rPr lang="en-US" altLang="en-US" dirty="0"/>
              <a:t>Becoming more important as storage sizes increase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95A42F48-4B1F-445D-8F71-290789E5F25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rcRect t="73230" b="452"/>
          <a:stretch/>
        </p:blipFill>
        <p:spPr>
          <a:xfrm>
            <a:off x="1949797" y="3997918"/>
            <a:ext cx="4653058" cy="1131367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466" name="Rectangle 2">
            <a:extLst>
              <a:ext uri="{FF2B5EF4-FFF2-40B4-BE49-F238E27FC236}">
                <a16:creationId xmlns:a16="http://schemas.microsoft.com/office/drawing/2014/main" id="{C62A6B55-3F6C-45AC-888D-3BC5BC0056C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RAID Levels (Cont.)</a:t>
            </a:r>
          </a:p>
        </p:txBody>
      </p:sp>
      <p:sp>
        <p:nvSpPr>
          <p:cNvPr id="54275" name="Rectangle 3">
            <a:extLst>
              <a:ext uri="{FF2B5EF4-FFF2-40B4-BE49-F238E27FC236}">
                <a16:creationId xmlns:a16="http://schemas.microsoft.com/office/drawing/2014/main" id="{D01A90F2-C005-4E48-BA2A-3DA0FD951DE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68350" y="1107348"/>
            <a:ext cx="7578481" cy="4191483"/>
          </a:xfrm>
        </p:spPr>
        <p:txBody>
          <a:bodyPr/>
          <a:lstStyle/>
          <a:p>
            <a:pPr>
              <a:spcAft>
                <a:spcPts val="0"/>
              </a:spcAft>
            </a:pPr>
            <a:r>
              <a:rPr lang="en-US" altLang="en-US" b="1" dirty="0"/>
              <a:t>Other levels (not used in practice):</a:t>
            </a:r>
          </a:p>
          <a:p>
            <a:pPr lvl="1">
              <a:spcAft>
                <a:spcPts val="0"/>
              </a:spcAft>
            </a:pPr>
            <a:r>
              <a:rPr lang="en-US" altLang="en-US" b="1" dirty="0">
                <a:solidFill>
                  <a:srgbClr val="002060"/>
                </a:solidFill>
              </a:rPr>
              <a:t>RAID Level 2</a:t>
            </a:r>
            <a:r>
              <a:rPr lang="en-US" altLang="en-US" dirty="0"/>
              <a:t>:  </a:t>
            </a:r>
            <a:r>
              <a:rPr lang="en-US" altLang="en-US" dirty="0">
                <a:solidFill>
                  <a:srgbClr val="002060"/>
                </a:solidFill>
              </a:rPr>
              <a:t>Memory-Style Error-Correcting-Codes </a:t>
            </a:r>
            <a:r>
              <a:rPr lang="en-US" altLang="en-US" dirty="0"/>
              <a:t>(ECC) with bit striping.</a:t>
            </a:r>
          </a:p>
          <a:p>
            <a:pPr lvl="1">
              <a:spcAft>
                <a:spcPts val="0"/>
              </a:spcAft>
            </a:pPr>
            <a:r>
              <a:rPr lang="en-US" altLang="en-US" b="1" dirty="0">
                <a:solidFill>
                  <a:srgbClr val="002060"/>
                </a:solidFill>
              </a:rPr>
              <a:t>RAID Level 3</a:t>
            </a:r>
            <a:r>
              <a:rPr lang="en-US" altLang="en-US" dirty="0"/>
              <a:t>: </a:t>
            </a:r>
            <a:r>
              <a:rPr lang="en-US" altLang="en-US" dirty="0">
                <a:solidFill>
                  <a:srgbClr val="002060"/>
                </a:solidFill>
              </a:rPr>
              <a:t>Bit-Interleaved Parity</a:t>
            </a:r>
          </a:p>
          <a:p>
            <a:pPr lvl="1">
              <a:spcAft>
                <a:spcPts val="0"/>
              </a:spcAft>
            </a:pPr>
            <a:r>
              <a:rPr lang="en-US" altLang="en-US" b="1" dirty="0">
                <a:solidFill>
                  <a:srgbClr val="002060"/>
                </a:solidFill>
              </a:rPr>
              <a:t>RAID Level 4</a:t>
            </a:r>
            <a:r>
              <a:rPr lang="en-US" altLang="en-US" b="1" dirty="0"/>
              <a:t>: </a:t>
            </a:r>
            <a:r>
              <a:rPr lang="en-US" altLang="en-US" dirty="0"/>
              <a:t> </a:t>
            </a:r>
            <a:r>
              <a:rPr lang="en-US" altLang="en-US" dirty="0">
                <a:solidFill>
                  <a:srgbClr val="002060"/>
                </a:solidFill>
              </a:rPr>
              <a:t>Block-Interleaved Parity</a:t>
            </a:r>
            <a:r>
              <a:rPr lang="en-US" altLang="en-US" dirty="0"/>
              <a:t>; uses block-level striping, and keeps a parity block on a separate </a:t>
            </a:r>
            <a:r>
              <a:rPr lang="en-US" altLang="en-US" b="1" i="1" dirty="0"/>
              <a:t>parity disk </a:t>
            </a:r>
            <a:r>
              <a:rPr lang="en-US" altLang="en-US" dirty="0"/>
              <a:t>for corresponding blocks from </a:t>
            </a:r>
            <a:r>
              <a:rPr lang="en-US" altLang="en-US" i="1" dirty="0"/>
              <a:t>N</a:t>
            </a:r>
            <a:r>
              <a:rPr lang="en-US" altLang="en-US" dirty="0"/>
              <a:t> other disks.</a:t>
            </a:r>
          </a:p>
          <a:p>
            <a:pPr lvl="2">
              <a:spcAft>
                <a:spcPts val="0"/>
              </a:spcAft>
            </a:pPr>
            <a:r>
              <a:rPr lang="en-US" altLang="en-US" dirty="0">
                <a:solidFill>
                  <a:srgbClr val="002060"/>
                </a:solidFill>
              </a:rPr>
              <a:t>RAID 5 is better than RAID 4, since with RAID 4 with random writes, parity disk gets much higher write load than other disks and becomes a bottleneck</a:t>
            </a:r>
          </a:p>
          <a:p>
            <a:pPr lvl="2"/>
            <a:endParaRPr lang="en-US" altLang="en-US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098" name="Rectangle 1026">
            <a:extLst>
              <a:ext uri="{FF2B5EF4-FFF2-40B4-BE49-F238E27FC236}">
                <a16:creationId xmlns:a16="http://schemas.microsoft.com/office/drawing/2014/main" id="{4955EDE9-C787-4A3E-9F07-6C31C77CEC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Choice of RAID Level</a:t>
            </a:r>
          </a:p>
        </p:txBody>
      </p:sp>
      <p:sp>
        <p:nvSpPr>
          <p:cNvPr id="64515" name="Rectangle 1027">
            <a:extLst>
              <a:ext uri="{FF2B5EF4-FFF2-40B4-BE49-F238E27FC236}">
                <a16:creationId xmlns:a16="http://schemas.microsoft.com/office/drawing/2014/main" id="{FAE9A1C8-33ED-46CB-831F-3CD6F080593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68350" y="1241571"/>
            <a:ext cx="7531221" cy="3529721"/>
          </a:xfrm>
        </p:spPr>
        <p:txBody>
          <a:bodyPr/>
          <a:lstStyle/>
          <a:p>
            <a:pPr>
              <a:lnSpc>
                <a:spcPct val="90000"/>
              </a:lnSpc>
              <a:spcAft>
                <a:spcPts val="0"/>
              </a:spcAft>
            </a:pPr>
            <a:r>
              <a:rPr lang="en-US" altLang="en-US" dirty="0"/>
              <a:t>Factors in choosing RAID level</a:t>
            </a:r>
          </a:p>
          <a:p>
            <a:pPr lvl="1">
              <a:lnSpc>
                <a:spcPct val="90000"/>
              </a:lnSpc>
              <a:spcAft>
                <a:spcPts val="0"/>
              </a:spcAft>
            </a:pPr>
            <a:r>
              <a:rPr lang="en-US" altLang="en-US" dirty="0">
                <a:solidFill>
                  <a:srgbClr val="002060"/>
                </a:solidFill>
              </a:rPr>
              <a:t>Monetary cost</a:t>
            </a:r>
          </a:p>
          <a:p>
            <a:pPr lvl="1">
              <a:lnSpc>
                <a:spcPct val="90000"/>
              </a:lnSpc>
              <a:spcAft>
                <a:spcPts val="0"/>
              </a:spcAft>
            </a:pPr>
            <a:r>
              <a:rPr lang="en-US" altLang="en-US" dirty="0">
                <a:solidFill>
                  <a:srgbClr val="002060"/>
                </a:solidFill>
              </a:rPr>
              <a:t>Performance</a:t>
            </a:r>
            <a:r>
              <a:rPr lang="en-US" altLang="en-US" dirty="0"/>
              <a:t>: Number of I/O operations per second, and bandwidth during normal operation</a:t>
            </a:r>
          </a:p>
          <a:p>
            <a:pPr lvl="1">
              <a:lnSpc>
                <a:spcPct val="90000"/>
              </a:lnSpc>
              <a:spcAft>
                <a:spcPts val="0"/>
              </a:spcAft>
            </a:pPr>
            <a:r>
              <a:rPr lang="en-US" altLang="en-US" dirty="0">
                <a:solidFill>
                  <a:srgbClr val="002060"/>
                </a:solidFill>
              </a:rPr>
              <a:t>Performance during failure</a:t>
            </a:r>
          </a:p>
          <a:p>
            <a:pPr lvl="1">
              <a:lnSpc>
                <a:spcPct val="90000"/>
              </a:lnSpc>
              <a:spcAft>
                <a:spcPts val="0"/>
              </a:spcAft>
            </a:pPr>
            <a:r>
              <a:rPr lang="en-US" altLang="en-US" dirty="0">
                <a:solidFill>
                  <a:srgbClr val="002060"/>
                </a:solidFill>
              </a:rPr>
              <a:t>Performance during rebuild </a:t>
            </a:r>
            <a:r>
              <a:rPr lang="en-US" altLang="en-US" dirty="0"/>
              <a:t>of failed disk</a:t>
            </a:r>
          </a:p>
          <a:p>
            <a:pPr lvl="2">
              <a:lnSpc>
                <a:spcPct val="90000"/>
              </a:lnSpc>
              <a:spcAft>
                <a:spcPts val="0"/>
              </a:spcAft>
            </a:pPr>
            <a:r>
              <a:rPr lang="en-US" altLang="en-US" dirty="0"/>
              <a:t>Including time taken to rebuild failed disk</a:t>
            </a:r>
          </a:p>
          <a:p>
            <a:pPr>
              <a:lnSpc>
                <a:spcPct val="90000"/>
              </a:lnSpc>
              <a:spcAft>
                <a:spcPts val="0"/>
              </a:spcAft>
            </a:pPr>
            <a:r>
              <a:rPr lang="en-US" altLang="en-US" dirty="0"/>
              <a:t>RAID 0 is used only when data safety is not important </a:t>
            </a:r>
          </a:p>
          <a:p>
            <a:pPr lvl="1">
              <a:lnSpc>
                <a:spcPct val="90000"/>
              </a:lnSpc>
              <a:spcAft>
                <a:spcPts val="0"/>
              </a:spcAft>
            </a:pPr>
            <a:r>
              <a:rPr lang="en-US" altLang="en-US" dirty="0"/>
              <a:t>E.g., data can be recovered quickly from other sources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122" name="Rectangle 2">
            <a:extLst>
              <a:ext uri="{FF2B5EF4-FFF2-40B4-BE49-F238E27FC236}">
                <a16:creationId xmlns:a16="http://schemas.microsoft.com/office/drawing/2014/main" id="{61238607-A732-44BC-AD8B-DCCCA746B4C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Choice of RAID Level (Cont.)</a:t>
            </a:r>
          </a:p>
        </p:txBody>
      </p:sp>
      <p:sp>
        <p:nvSpPr>
          <p:cNvPr id="66563" name="Rectangle 3">
            <a:extLst>
              <a:ext uri="{FF2B5EF4-FFF2-40B4-BE49-F238E27FC236}">
                <a16:creationId xmlns:a16="http://schemas.microsoft.com/office/drawing/2014/main" id="{C0A05CCA-93C0-499C-9A8A-876F2EC7A3D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68350" y="1135957"/>
            <a:ext cx="7670975" cy="3764290"/>
          </a:xfrm>
        </p:spPr>
        <p:txBody>
          <a:bodyPr/>
          <a:lstStyle/>
          <a:p>
            <a:pPr>
              <a:spcAft>
                <a:spcPts val="0"/>
              </a:spcAft>
            </a:pPr>
            <a:r>
              <a:rPr lang="en-US" altLang="en-US" dirty="0"/>
              <a:t>Level 1 provides much better write performance than level 5</a:t>
            </a:r>
          </a:p>
          <a:p>
            <a:pPr lvl="1">
              <a:spcAft>
                <a:spcPts val="0"/>
              </a:spcAft>
            </a:pPr>
            <a:r>
              <a:rPr lang="en-US" altLang="en-US" dirty="0"/>
              <a:t>Level 5 requires at least 2 block reads and 2 block writes to write a single block, whereas Level 1 only requires 2 block writes</a:t>
            </a:r>
          </a:p>
          <a:p>
            <a:pPr>
              <a:spcAft>
                <a:spcPts val="0"/>
              </a:spcAft>
            </a:pPr>
            <a:r>
              <a:rPr lang="en-US" altLang="en-US" dirty="0"/>
              <a:t>Level 1 had higher storage cost than level 5</a:t>
            </a:r>
          </a:p>
          <a:p>
            <a:pPr>
              <a:spcAft>
                <a:spcPts val="0"/>
              </a:spcAft>
            </a:pPr>
            <a:r>
              <a:rPr lang="en-US" altLang="en-US" dirty="0"/>
              <a:t>Level 5 is preferred for applications where writes are sequential and large (many blocks), and need large amounts of data storage</a:t>
            </a:r>
          </a:p>
          <a:p>
            <a:pPr>
              <a:spcAft>
                <a:spcPts val="0"/>
              </a:spcAft>
            </a:pPr>
            <a:r>
              <a:rPr lang="en-US" altLang="en-US" dirty="0"/>
              <a:t>RAID 1 is preferred for applications with many random/small updates</a:t>
            </a:r>
          </a:p>
          <a:p>
            <a:pPr>
              <a:spcAft>
                <a:spcPts val="0"/>
              </a:spcAft>
            </a:pPr>
            <a:r>
              <a:rPr lang="en-US" altLang="en-US" dirty="0"/>
              <a:t>Level 6 gives better data protection than RAID 5 since it can tolerate two disk (or disk block) failures</a:t>
            </a:r>
          </a:p>
          <a:p>
            <a:pPr lvl="1">
              <a:spcAft>
                <a:spcPts val="0"/>
              </a:spcAft>
            </a:pPr>
            <a:r>
              <a:rPr lang="en-US" altLang="en-US" dirty="0"/>
              <a:t>Increasing in importance since latent block failures on one disk, coupled with a failure of another disk can result in data loss with RAID 1 and RAID 5.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146" name="Rectangle 2">
            <a:extLst>
              <a:ext uri="{FF2B5EF4-FFF2-40B4-BE49-F238E27FC236}">
                <a16:creationId xmlns:a16="http://schemas.microsoft.com/office/drawing/2014/main" id="{D093EB77-FA24-4E33-877D-E478ADAF613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Hardware Issues</a:t>
            </a:r>
          </a:p>
        </p:txBody>
      </p:sp>
      <p:sp>
        <p:nvSpPr>
          <p:cNvPr id="68611" name="Rectangle 3">
            <a:extLst>
              <a:ext uri="{FF2B5EF4-FFF2-40B4-BE49-F238E27FC236}">
                <a16:creationId xmlns:a16="http://schemas.microsoft.com/office/drawing/2014/main" id="{CB46998D-A13F-44F8-AC2D-CE8261C46F7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68350" y="1161123"/>
            <a:ext cx="7566758" cy="4864539"/>
          </a:xfrm>
        </p:spPr>
        <p:txBody>
          <a:bodyPr/>
          <a:lstStyle/>
          <a:p>
            <a:pPr>
              <a:spcAft>
                <a:spcPts val="0"/>
              </a:spcAft>
            </a:pPr>
            <a:r>
              <a:rPr lang="en-US" altLang="en-US" b="1" dirty="0">
                <a:solidFill>
                  <a:srgbClr val="002060"/>
                </a:solidFill>
              </a:rPr>
              <a:t>Software RAID</a:t>
            </a:r>
            <a:r>
              <a:rPr lang="en-US" altLang="en-US" dirty="0"/>
              <a:t>:  RAID implementations done entirely in software, with no special hardware support</a:t>
            </a:r>
          </a:p>
          <a:p>
            <a:pPr>
              <a:spcAft>
                <a:spcPts val="0"/>
              </a:spcAft>
            </a:pPr>
            <a:r>
              <a:rPr lang="en-US" altLang="en-US" b="1" dirty="0">
                <a:solidFill>
                  <a:srgbClr val="002060"/>
                </a:solidFill>
              </a:rPr>
              <a:t>Hardware RAID</a:t>
            </a:r>
            <a:r>
              <a:rPr lang="en-US" altLang="en-US" dirty="0"/>
              <a:t>:  RAID implementations with special hardware</a:t>
            </a:r>
          </a:p>
          <a:p>
            <a:pPr lvl="1">
              <a:spcAft>
                <a:spcPts val="0"/>
              </a:spcAft>
            </a:pPr>
            <a:r>
              <a:rPr lang="en-US" altLang="en-US" dirty="0"/>
              <a:t>Use non-volatile RAM to record writes that are being executed</a:t>
            </a:r>
          </a:p>
          <a:p>
            <a:pPr lvl="1">
              <a:spcAft>
                <a:spcPts val="0"/>
              </a:spcAft>
            </a:pPr>
            <a:r>
              <a:rPr lang="en-US" altLang="en-US" dirty="0"/>
              <a:t>Beware:  power failure during write can result in corrupted disk</a:t>
            </a:r>
          </a:p>
          <a:p>
            <a:pPr lvl="2">
              <a:spcAft>
                <a:spcPts val="0"/>
              </a:spcAft>
            </a:pPr>
            <a:r>
              <a:rPr lang="en-US" altLang="en-US" dirty="0"/>
              <a:t>E.g., failure after writing one block but before writing the second in a mirrored system</a:t>
            </a:r>
          </a:p>
          <a:p>
            <a:pPr lvl="2">
              <a:spcAft>
                <a:spcPts val="0"/>
              </a:spcAft>
            </a:pPr>
            <a:r>
              <a:rPr lang="en-US" altLang="en-US" dirty="0"/>
              <a:t>Such corrupted data must be detected when power is restored</a:t>
            </a:r>
          </a:p>
          <a:p>
            <a:pPr lvl="3">
              <a:spcAft>
                <a:spcPts val="0"/>
              </a:spcAft>
            </a:pPr>
            <a:r>
              <a:rPr lang="en-US" altLang="en-US" dirty="0"/>
              <a:t>Recovery from corruption is similar to recovery from failed disk</a:t>
            </a:r>
          </a:p>
          <a:p>
            <a:pPr lvl="3">
              <a:spcAft>
                <a:spcPts val="0"/>
              </a:spcAft>
            </a:pPr>
            <a:r>
              <a:rPr lang="en-US" altLang="en-US" dirty="0"/>
              <a:t>NV-RAM helps to efficiently detected potentially corrupted blocks</a:t>
            </a:r>
          </a:p>
          <a:p>
            <a:pPr lvl="4">
              <a:spcAft>
                <a:spcPts val="0"/>
              </a:spcAft>
            </a:pPr>
            <a:r>
              <a:rPr lang="en-US" altLang="en-US" dirty="0"/>
              <a:t>Otherwise all blocks of disk must be read and compared with mirror/parity block</a:t>
            </a:r>
          </a:p>
          <a:p>
            <a:pPr lvl="3"/>
            <a:endParaRPr lang="en-US" altLang="en-US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170" name="Rectangle 1026">
            <a:extLst>
              <a:ext uri="{FF2B5EF4-FFF2-40B4-BE49-F238E27FC236}">
                <a16:creationId xmlns:a16="http://schemas.microsoft.com/office/drawing/2014/main" id="{0BDC9287-877D-4FC6-AC76-C2FE57E1E1B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Hardware Issues (Cont.)</a:t>
            </a:r>
          </a:p>
        </p:txBody>
      </p:sp>
      <p:sp>
        <p:nvSpPr>
          <p:cNvPr id="70659" name="Rectangle 1027">
            <a:extLst>
              <a:ext uri="{FF2B5EF4-FFF2-40B4-BE49-F238E27FC236}">
                <a16:creationId xmlns:a16="http://schemas.microsoft.com/office/drawing/2014/main" id="{6078CE2E-9A38-48C3-BBCF-1DC82596BE7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68350" y="1073790"/>
            <a:ext cx="7721309" cy="5104271"/>
          </a:xfrm>
        </p:spPr>
        <p:txBody>
          <a:bodyPr/>
          <a:lstStyle/>
          <a:p>
            <a:r>
              <a:rPr lang="en-US" altLang="en-US" b="1" dirty="0">
                <a:solidFill>
                  <a:srgbClr val="002060"/>
                </a:solidFill>
              </a:rPr>
              <a:t>Latent failures</a:t>
            </a:r>
            <a:r>
              <a:rPr lang="en-US" altLang="en-US" dirty="0">
                <a:solidFill>
                  <a:srgbClr val="000099"/>
                </a:solidFill>
              </a:rPr>
              <a:t>: </a:t>
            </a:r>
            <a:r>
              <a:rPr lang="en-US" altLang="en-US" dirty="0"/>
              <a:t>data successfully written earlier gets damaged</a:t>
            </a:r>
          </a:p>
          <a:p>
            <a:pPr lvl="1"/>
            <a:r>
              <a:rPr lang="en-US" altLang="en-US" dirty="0"/>
              <a:t>can result in data loss even if only one disk fails</a:t>
            </a:r>
          </a:p>
          <a:p>
            <a:r>
              <a:rPr lang="en-US" altLang="en-US" b="1" dirty="0">
                <a:solidFill>
                  <a:srgbClr val="002060"/>
                </a:solidFill>
              </a:rPr>
              <a:t>Data scrubbing</a:t>
            </a:r>
            <a:r>
              <a:rPr lang="en-US" altLang="en-US" dirty="0">
                <a:solidFill>
                  <a:srgbClr val="000099"/>
                </a:solidFill>
              </a:rPr>
              <a:t>:</a:t>
            </a:r>
            <a:r>
              <a:rPr lang="en-US" altLang="en-US" b="1" dirty="0">
                <a:solidFill>
                  <a:srgbClr val="000099"/>
                </a:solidFill>
              </a:rPr>
              <a:t> </a:t>
            </a:r>
          </a:p>
          <a:p>
            <a:pPr lvl="1"/>
            <a:r>
              <a:rPr lang="en-US" altLang="en-US" dirty="0"/>
              <a:t>continually scan for latent failures, and recover from copy/parity</a:t>
            </a:r>
          </a:p>
          <a:p>
            <a:r>
              <a:rPr lang="en-US" altLang="en-US" b="1" dirty="0">
                <a:solidFill>
                  <a:srgbClr val="002060"/>
                </a:solidFill>
              </a:rPr>
              <a:t>Hot swapping</a:t>
            </a:r>
            <a:r>
              <a:rPr lang="en-US" altLang="en-US" dirty="0"/>
              <a:t>: replacement of disk while system is running, without power down</a:t>
            </a:r>
          </a:p>
          <a:p>
            <a:pPr lvl="1"/>
            <a:r>
              <a:rPr lang="en-US" altLang="en-US" dirty="0"/>
              <a:t>Supported by some hardware RAID systems, </a:t>
            </a:r>
          </a:p>
          <a:p>
            <a:pPr lvl="1"/>
            <a:r>
              <a:rPr lang="en-US" altLang="en-US" dirty="0"/>
              <a:t>reduces time to recovery, and improves availability greatly</a:t>
            </a:r>
          </a:p>
          <a:p>
            <a:r>
              <a:rPr lang="en-US" altLang="en-US" dirty="0"/>
              <a:t>Many systems maintain </a:t>
            </a:r>
            <a:r>
              <a:rPr lang="en-US" altLang="en-US" dirty="0">
                <a:solidFill>
                  <a:srgbClr val="002060"/>
                </a:solidFill>
              </a:rPr>
              <a:t>spare disks </a:t>
            </a:r>
            <a:r>
              <a:rPr lang="en-US" altLang="en-US" dirty="0"/>
              <a:t>which are kept online, and used as replacements for failed disks immediately on detection of failure</a:t>
            </a:r>
          </a:p>
          <a:p>
            <a:pPr lvl="1"/>
            <a:r>
              <a:rPr lang="en-US" altLang="en-US" dirty="0"/>
              <a:t>Reduces time to recovery greatly</a:t>
            </a:r>
          </a:p>
          <a:p>
            <a:r>
              <a:rPr lang="en-US" altLang="en-US" dirty="0"/>
              <a:t>Many hardware RAID systems ensure that a single point of failure will not stop the functioning of the system by using </a:t>
            </a:r>
          </a:p>
          <a:p>
            <a:pPr lvl="1"/>
            <a:r>
              <a:rPr lang="en-US" altLang="en-US" dirty="0"/>
              <a:t>Redundant power supplies with battery backup</a:t>
            </a:r>
          </a:p>
          <a:p>
            <a:pPr lvl="1"/>
            <a:r>
              <a:rPr lang="en-US" altLang="en-US" dirty="0"/>
              <a:t>Multiple controllers and multiple interconnections to guard against controller/interconnection failures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22" name="Rectangle 2">
            <a:extLst>
              <a:ext uri="{FF2B5EF4-FFF2-40B4-BE49-F238E27FC236}">
                <a16:creationId xmlns:a16="http://schemas.microsoft.com/office/drawing/2014/main" id="{7574D6EA-CBD2-4C59-B29A-32B0356A466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Optimization of Disk-Block Access</a:t>
            </a:r>
          </a:p>
        </p:txBody>
      </p:sp>
      <p:sp>
        <p:nvSpPr>
          <p:cNvPr id="38915" name="Rectangle 3">
            <a:extLst>
              <a:ext uri="{FF2B5EF4-FFF2-40B4-BE49-F238E27FC236}">
                <a16:creationId xmlns:a16="http://schemas.microsoft.com/office/drawing/2014/main" id="{69114C09-FC0D-4CCF-8EC2-644FC4F4358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68350" y="1122363"/>
            <a:ext cx="7707435" cy="1940306"/>
          </a:xfrm>
        </p:spPr>
        <p:txBody>
          <a:bodyPr/>
          <a:lstStyle/>
          <a:p>
            <a:pPr>
              <a:spcAft>
                <a:spcPts val="0"/>
              </a:spcAft>
            </a:pPr>
            <a:r>
              <a:rPr lang="en-US" altLang="en-US" b="1" dirty="0">
                <a:solidFill>
                  <a:srgbClr val="002060"/>
                </a:solidFill>
              </a:rPr>
              <a:t>Buffering: </a:t>
            </a:r>
            <a:r>
              <a:rPr lang="en-US" altLang="en-US" dirty="0"/>
              <a:t>in-memory buffer to cache disk blocks</a:t>
            </a:r>
          </a:p>
          <a:p>
            <a:pPr>
              <a:spcAft>
                <a:spcPts val="0"/>
              </a:spcAft>
            </a:pPr>
            <a:r>
              <a:rPr lang="en-US" altLang="en-US" b="1" dirty="0">
                <a:solidFill>
                  <a:srgbClr val="002060"/>
                </a:solidFill>
              </a:rPr>
              <a:t>Read-ahead: </a:t>
            </a:r>
            <a:r>
              <a:rPr lang="en-US" altLang="en-US" dirty="0"/>
              <a:t>Read extra blocks from a track in anticipation that they will be requested soon</a:t>
            </a:r>
            <a:endParaRPr lang="en-US" altLang="en-US" b="1" dirty="0"/>
          </a:p>
          <a:p>
            <a:pPr>
              <a:spcAft>
                <a:spcPts val="0"/>
              </a:spcAft>
            </a:pPr>
            <a:r>
              <a:rPr lang="en-US" altLang="en-US" b="1" dirty="0">
                <a:solidFill>
                  <a:srgbClr val="002060"/>
                </a:solidFill>
              </a:rPr>
              <a:t>Disk-arm-scheduling</a:t>
            </a:r>
            <a:r>
              <a:rPr lang="en-US" altLang="en-US" dirty="0"/>
              <a:t> algorithms re-order block requests so that disk arm movement is minimized </a:t>
            </a:r>
          </a:p>
          <a:p>
            <a:pPr lvl="1">
              <a:spcAft>
                <a:spcPts val="0"/>
              </a:spcAft>
            </a:pPr>
            <a:r>
              <a:rPr lang="en-US" altLang="en-US" b="1" dirty="0">
                <a:solidFill>
                  <a:srgbClr val="002060"/>
                </a:solidFill>
              </a:rPr>
              <a:t>elevator algorithm</a:t>
            </a:r>
            <a:br>
              <a:rPr lang="en-US" altLang="en-US" b="1" dirty="0">
                <a:solidFill>
                  <a:srgbClr val="002060"/>
                </a:solidFill>
              </a:rPr>
            </a:br>
            <a:r>
              <a:rPr lang="en-US" altLang="en-US" b="1" dirty="0">
                <a:solidFill>
                  <a:srgbClr val="002060"/>
                </a:solidFill>
              </a:rPr>
              <a:t/>
            </a:r>
            <a:br>
              <a:rPr lang="en-US" altLang="en-US" b="1" dirty="0">
                <a:solidFill>
                  <a:srgbClr val="002060"/>
                </a:solidFill>
              </a:rPr>
            </a:br>
            <a:r>
              <a:rPr lang="en-US" altLang="en-US" b="1" dirty="0">
                <a:solidFill>
                  <a:srgbClr val="002060"/>
                </a:solidFill>
              </a:rPr>
              <a:t/>
            </a:r>
            <a:br>
              <a:rPr lang="en-US" altLang="en-US" b="1" dirty="0">
                <a:solidFill>
                  <a:srgbClr val="002060"/>
                </a:solidFill>
              </a:rPr>
            </a:br>
            <a:r>
              <a:rPr lang="en-US" altLang="en-US" b="1" dirty="0">
                <a:solidFill>
                  <a:srgbClr val="002060"/>
                </a:solidFill>
              </a:rPr>
              <a:t/>
            </a:r>
            <a:br>
              <a:rPr lang="en-US" altLang="en-US" b="1" dirty="0">
                <a:solidFill>
                  <a:srgbClr val="002060"/>
                </a:solidFill>
              </a:rPr>
            </a:br>
            <a:r>
              <a:rPr lang="en-US" altLang="en-US" b="1" dirty="0">
                <a:solidFill>
                  <a:srgbClr val="002060"/>
                </a:solidFill>
              </a:rPr>
              <a:t/>
            </a:r>
            <a:br>
              <a:rPr lang="en-US" altLang="en-US" b="1" dirty="0">
                <a:solidFill>
                  <a:srgbClr val="002060"/>
                </a:solidFill>
              </a:rPr>
            </a:br>
            <a:r>
              <a:rPr lang="en-US" altLang="en-US" b="1" dirty="0">
                <a:solidFill>
                  <a:srgbClr val="002060"/>
                </a:solidFill>
              </a:rPr>
              <a:t/>
            </a:r>
            <a:br>
              <a:rPr lang="en-US" altLang="en-US" b="1" dirty="0">
                <a:solidFill>
                  <a:srgbClr val="002060"/>
                </a:solidFill>
              </a:rPr>
            </a:br>
            <a:endParaRPr lang="en-US" altLang="en-US" b="1" dirty="0">
              <a:solidFill>
                <a:srgbClr val="002060"/>
              </a:solidFill>
            </a:endParaRPr>
          </a:p>
          <a:p>
            <a:endParaRPr lang="en-US" altLang="en-US" b="1" dirty="0">
              <a:solidFill>
                <a:srgbClr val="002060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4375" y="3227248"/>
            <a:ext cx="5375250" cy="1136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6312691"/>
      </p:ext>
    </p:extLst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154" name="Rectangle 2">
            <a:extLst>
              <a:ext uri="{FF2B5EF4-FFF2-40B4-BE49-F238E27FC236}">
                <a16:creationId xmlns:a16="http://schemas.microsoft.com/office/drawing/2014/main" id="{ECFA860A-EB9E-4870-A0C4-E1488110490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sz="28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Storage Hierarchy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A9ED51D-3D95-4D13-A964-B4D4833DA6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211887" y="1321753"/>
            <a:ext cx="5190126" cy="4421219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02" name="Rectangle 2">
            <a:extLst>
              <a:ext uri="{FF2B5EF4-FFF2-40B4-BE49-F238E27FC236}">
                <a16:creationId xmlns:a16="http://schemas.microsoft.com/office/drawing/2014/main" id="{EC5E2ABC-4F72-4028-A94E-16E19E331F4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sz="2800">
                <a:effectLst>
                  <a:outerShdw blurRad="38100" dist="38100" dir="2700000" algn="tl">
                    <a:srgbClr val="C0C0C0"/>
                  </a:outerShdw>
                </a:effectLst>
              </a:rPr>
              <a:t>Optimization of Disk Block Access (Cont.)</a:t>
            </a:r>
          </a:p>
        </p:txBody>
      </p:sp>
      <p:sp>
        <p:nvSpPr>
          <p:cNvPr id="40963" name="Rectangle 3">
            <a:extLst>
              <a:ext uri="{FF2B5EF4-FFF2-40B4-BE49-F238E27FC236}">
                <a16:creationId xmlns:a16="http://schemas.microsoft.com/office/drawing/2014/main" id="{58D3443F-CB61-4F36-8994-124C92EF1003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768350" y="1088957"/>
            <a:ext cx="7696142" cy="3682335"/>
          </a:xfrm>
        </p:spPr>
        <p:txBody>
          <a:bodyPr/>
          <a:lstStyle/>
          <a:p>
            <a:pPr>
              <a:spcAft>
                <a:spcPts val="0"/>
              </a:spcAft>
            </a:pPr>
            <a:r>
              <a:rPr lang="en-US" altLang="en-US" b="1" dirty="0">
                <a:solidFill>
                  <a:srgbClr val="002060"/>
                </a:solidFill>
              </a:rPr>
              <a:t>File organization</a:t>
            </a:r>
          </a:p>
          <a:p>
            <a:pPr lvl="1">
              <a:spcAft>
                <a:spcPts val="0"/>
              </a:spcAft>
            </a:pPr>
            <a:r>
              <a:rPr lang="en-US" altLang="en-US" b="1" dirty="0"/>
              <a:t> </a:t>
            </a:r>
            <a:r>
              <a:rPr lang="en-US" altLang="en-US" dirty="0"/>
              <a:t>Allocate blocks of a file in as contiguous a manner as possible</a:t>
            </a:r>
          </a:p>
          <a:p>
            <a:pPr lvl="1">
              <a:spcAft>
                <a:spcPts val="0"/>
              </a:spcAft>
            </a:pPr>
            <a:r>
              <a:rPr lang="en-US" altLang="en-US" dirty="0"/>
              <a:t>Allocation in units of </a:t>
            </a:r>
            <a:r>
              <a:rPr lang="en-US" altLang="en-US" b="1" dirty="0">
                <a:solidFill>
                  <a:schemeClr val="bg1">
                    <a:lumMod val="10000"/>
                  </a:schemeClr>
                </a:solidFill>
              </a:rPr>
              <a:t>extents</a:t>
            </a:r>
          </a:p>
          <a:p>
            <a:pPr lvl="1">
              <a:spcAft>
                <a:spcPts val="0"/>
              </a:spcAft>
            </a:pPr>
            <a:r>
              <a:rPr lang="en-US" altLang="en-US" dirty="0"/>
              <a:t>Files may get </a:t>
            </a:r>
            <a:r>
              <a:rPr lang="en-US" altLang="en-US" b="1" dirty="0">
                <a:solidFill>
                  <a:srgbClr val="002060"/>
                </a:solidFill>
              </a:rPr>
              <a:t>fragmented</a:t>
            </a:r>
            <a:endParaRPr lang="en-US" altLang="en-US" dirty="0"/>
          </a:p>
          <a:p>
            <a:pPr lvl="2">
              <a:spcAft>
                <a:spcPts val="0"/>
              </a:spcAft>
            </a:pPr>
            <a:r>
              <a:rPr lang="en-US" altLang="en-US" dirty="0"/>
              <a:t>E.g., if free blocks on disk are scattered, and newly created file has its blocks scattered over the disk</a:t>
            </a:r>
          </a:p>
          <a:p>
            <a:pPr lvl="2">
              <a:spcAft>
                <a:spcPts val="0"/>
              </a:spcAft>
            </a:pPr>
            <a:r>
              <a:rPr lang="en-US" altLang="en-US" dirty="0"/>
              <a:t>Sequential access to a fragmented file results in increased disk arm movement</a:t>
            </a:r>
          </a:p>
          <a:p>
            <a:pPr lvl="2">
              <a:spcAft>
                <a:spcPts val="0"/>
              </a:spcAft>
            </a:pPr>
            <a:r>
              <a:rPr lang="en-US" altLang="en-US" dirty="0"/>
              <a:t>Some systems have utilities to </a:t>
            </a:r>
            <a:r>
              <a:rPr lang="en-US" altLang="en-US" b="1" dirty="0">
                <a:solidFill>
                  <a:srgbClr val="002060"/>
                </a:solidFill>
              </a:rPr>
              <a:t>defragment</a:t>
            </a:r>
            <a:r>
              <a:rPr lang="en-US" altLang="en-US" dirty="0"/>
              <a:t> the file system, in order to speed up file access</a:t>
            </a:r>
            <a:endParaRPr lang="en-US" altLang="en-US" b="1" dirty="0">
              <a:solidFill>
                <a:schemeClr val="bg1">
                  <a:lumMod val="10000"/>
                </a:schemeClr>
              </a:solidFill>
            </a:endParaRPr>
          </a:p>
          <a:p>
            <a:pPr>
              <a:spcAft>
                <a:spcPts val="0"/>
              </a:spcAft>
            </a:pPr>
            <a:r>
              <a:rPr lang="en-US" altLang="en-US" b="1" dirty="0">
                <a:solidFill>
                  <a:srgbClr val="002060"/>
                </a:solidFill>
              </a:rPr>
              <a:t>Non-volatile write buffers </a:t>
            </a:r>
          </a:p>
          <a:p>
            <a:pPr lvl="2">
              <a:spcAft>
                <a:spcPts val="600"/>
              </a:spcAft>
            </a:pPr>
            <a:endParaRPr lang="en-US" altLang="en-US" dirty="0"/>
          </a:p>
          <a:p>
            <a:endParaRPr lang="en-US" altLang="en-US" dirty="0"/>
          </a:p>
        </p:txBody>
      </p:sp>
    </p:spTree>
  </p:cSld>
  <p:clrMapOvr>
    <a:masterClrMapping/>
  </p:clrMapOvr>
  <p:transition spd="slow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956" name="Rectangle 4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en-US" dirty="0"/>
              <a:t>End of Chapter 12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178" name="Rectangle 2">
            <a:extLst>
              <a:ext uri="{FF2B5EF4-FFF2-40B4-BE49-F238E27FC236}">
                <a16:creationId xmlns:a16="http://schemas.microsoft.com/office/drawing/2014/main" id="{E51765DA-32CD-4FAC-88C5-0C159F089B1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Storage Hierarchy (Cont.)</a:t>
            </a:r>
          </a:p>
        </p:txBody>
      </p:sp>
      <p:sp>
        <p:nvSpPr>
          <p:cNvPr id="23555" name="Rectangle 3">
            <a:extLst>
              <a:ext uri="{FF2B5EF4-FFF2-40B4-BE49-F238E27FC236}">
                <a16:creationId xmlns:a16="http://schemas.microsoft.com/office/drawing/2014/main" id="{43B951A4-0246-42A0-8F9C-5A317F4DED48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768350" y="1191237"/>
            <a:ext cx="7777771" cy="4810977"/>
          </a:xfrm>
        </p:spPr>
        <p:txBody>
          <a:bodyPr/>
          <a:lstStyle/>
          <a:p>
            <a:pPr>
              <a:spcAft>
                <a:spcPts val="0"/>
              </a:spcAft>
            </a:pPr>
            <a:r>
              <a:rPr lang="en-US" altLang="en-US" b="1" dirty="0">
                <a:solidFill>
                  <a:srgbClr val="002060"/>
                </a:solidFill>
              </a:rPr>
              <a:t>primary storage</a:t>
            </a:r>
            <a:r>
              <a:rPr lang="en-US" altLang="en-US" b="1" dirty="0"/>
              <a:t>: </a:t>
            </a:r>
            <a:r>
              <a:rPr lang="en-US" altLang="en-US" dirty="0"/>
              <a:t>Fastest media but volatile (cache, main memory).</a:t>
            </a:r>
          </a:p>
          <a:p>
            <a:pPr>
              <a:spcAft>
                <a:spcPts val="0"/>
              </a:spcAft>
            </a:pPr>
            <a:r>
              <a:rPr lang="en-US" altLang="en-US" b="1" dirty="0">
                <a:solidFill>
                  <a:srgbClr val="002060"/>
                </a:solidFill>
              </a:rPr>
              <a:t>secondary storage</a:t>
            </a:r>
            <a:r>
              <a:rPr lang="en-US" altLang="en-US" b="1" dirty="0"/>
              <a:t>:</a:t>
            </a:r>
            <a:r>
              <a:rPr lang="en-US" altLang="en-US" dirty="0"/>
              <a:t> next level in hierarchy, non-volatile, moderately fast access time</a:t>
            </a:r>
          </a:p>
          <a:p>
            <a:pPr lvl="1">
              <a:spcAft>
                <a:spcPts val="0"/>
              </a:spcAft>
            </a:pPr>
            <a:r>
              <a:rPr lang="en-US" altLang="en-US" dirty="0"/>
              <a:t>A</a:t>
            </a:r>
            <a:r>
              <a:rPr lang="en-US" altLang="en-US" dirty="0" smtClean="0"/>
              <a:t>lso </a:t>
            </a:r>
            <a:r>
              <a:rPr lang="en-US" altLang="en-US" dirty="0"/>
              <a:t>called </a:t>
            </a:r>
            <a:r>
              <a:rPr lang="en-US" altLang="en-US" b="1" dirty="0">
                <a:solidFill>
                  <a:srgbClr val="002060"/>
                </a:solidFill>
              </a:rPr>
              <a:t>on-line storage </a:t>
            </a:r>
            <a:endParaRPr lang="en-US" altLang="en-US" dirty="0">
              <a:solidFill>
                <a:srgbClr val="002060"/>
              </a:solidFill>
            </a:endParaRPr>
          </a:p>
          <a:p>
            <a:pPr lvl="1">
              <a:spcAft>
                <a:spcPts val="0"/>
              </a:spcAft>
            </a:pPr>
            <a:r>
              <a:rPr lang="en-US" altLang="en-US"/>
              <a:t>E.g</a:t>
            </a:r>
            <a:r>
              <a:rPr lang="en-US" altLang="en-US" smtClean="0"/>
              <a:t>., </a:t>
            </a:r>
            <a:r>
              <a:rPr lang="en-US" altLang="en-US" dirty="0"/>
              <a:t>flash memory, magnetic disks</a:t>
            </a:r>
          </a:p>
          <a:p>
            <a:pPr>
              <a:spcAft>
                <a:spcPts val="0"/>
              </a:spcAft>
            </a:pPr>
            <a:r>
              <a:rPr lang="en-US" altLang="en-US" b="1" dirty="0">
                <a:solidFill>
                  <a:srgbClr val="002060"/>
                </a:solidFill>
              </a:rPr>
              <a:t>tertiary storage</a:t>
            </a:r>
            <a:r>
              <a:rPr lang="en-US" altLang="en-US" b="1" dirty="0"/>
              <a:t>:</a:t>
            </a:r>
            <a:r>
              <a:rPr lang="en-US" altLang="en-US" dirty="0"/>
              <a:t> lowest level in hierarchy, non-volatile, slow access time</a:t>
            </a:r>
          </a:p>
          <a:p>
            <a:pPr lvl="1">
              <a:spcAft>
                <a:spcPts val="0"/>
              </a:spcAft>
            </a:pPr>
            <a:r>
              <a:rPr lang="en-US" altLang="en-US" dirty="0"/>
              <a:t>also called </a:t>
            </a:r>
            <a:r>
              <a:rPr lang="en-US" altLang="en-US" b="1" dirty="0">
                <a:solidFill>
                  <a:srgbClr val="002060"/>
                </a:solidFill>
              </a:rPr>
              <a:t>off-line storage </a:t>
            </a:r>
            <a:r>
              <a:rPr lang="en-US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and used for</a:t>
            </a:r>
            <a:r>
              <a:rPr lang="en-US" altLang="en-US" b="1" dirty="0">
                <a:solidFill>
                  <a:srgbClr val="002060"/>
                </a:solidFill>
              </a:rPr>
              <a:t> archival storage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</a:p>
          <a:p>
            <a:pPr lvl="1">
              <a:spcAft>
                <a:spcPts val="0"/>
              </a:spcAft>
            </a:pPr>
            <a:r>
              <a:rPr lang="en-US" altLang="en-US" dirty="0"/>
              <a:t>e.g., magnetic tape, optical storage</a:t>
            </a:r>
          </a:p>
          <a:p>
            <a:pPr lvl="1">
              <a:spcAft>
                <a:spcPts val="0"/>
              </a:spcAft>
            </a:pPr>
            <a:r>
              <a:rPr lang="en-US" altLang="en-US" dirty="0"/>
              <a:t>Magnetic tape</a:t>
            </a:r>
            <a:endParaRPr lang="en-US" altLang="en-US" b="1" dirty="0"/>
          </a:p>
          <a:p>
            <a:pPr lvl="2">
              <a:spcAft>
                <a:spcPts val="0"/>
              </a:spcAft>
            </a:pPr>
            <a:r>
              <a:rPr lang="en-US" altLang="en-US" b="1" dirty="0"/>
              <a:t> </a:t>
            </a:r>
            <a:r>
              <a:rPr lang="en-US" altLang="en-US" dirty="0"/>
              <a:t>Sequential access, 1 to 12 TB capacity</a:t>
            </a:r>
          </a:p>
          <a:p>
            <a:pPr lvl="2">
              <a:spcAft>
                <a:spcPts val="0"/>
              </a:spcAft>
            </a:pPr>
            <a:r>
              <a:rPr lang="en-US" altLang="en-US" dirty="0"/>
              <a:t>A few drives with many tapes</a:t>
            </a:r>
          </a:p>
          <a:p>
            <a:pPr lvl="2">
              <a:spcAft>
                <a:spcPts val="0"/>
              </a:spcAft>
            </a:pPr>
            <a:r>
              <a:rPr lang="en-US" altLang="en-US" dirty="0"/>
              <a:t>Juke boxes with petabytes (1000’s of TB) of storage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274" name="Rectangle 2">
            <a:extLst>
              <a:ext uri="{FF2B5EF4-FFF2-40B4-BE49-F238E27FC236}">
                <a16:creationId xmlns:a16="http://schemas.microsoft.com/office/drawing/2014/main" id="{57613B2E-59B5-49A5-951F-9240C5A6653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Storage Interfaces</a:t>
            </a:r>
          </a:p>
        </p:txBody>
      </p:sp>
      <p:sp>
        <p:nvSpPr>
          <p:cNvPr id="31747" name="Rectangle 7">
            <a:extLst>
              <a:ext uri="{FF2B5EF4-FFF2-40B4-BE49-F238E27FC236}">
                <a16:creationId xmlns:a16="http://schemas.microsoft.com/office/drawing/2014/main" id="{2876C4B9-BD67-49C7-9BC7-C57B573F566A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768350" y="1057014"/>
            <a:ext cx="7625374" cy="4886586"/>
          </a:xfrm>
        </p:spPr>
        <p:txBody>
          <a:bodyPr/>
          <a:lstStyle/>
          <a:p>
            <a:pPr>
              <a:spcAft>
                <a:spcPts val="0"/>
              </a:spcAft>
            </a:pPr>
            <a:r>
              <a:rPr lang="en-US" altLang="en-US" dirty="0"/>
              <a:t>Disk interface standards families</a:t>
            </a:r>
          </a:p>
          <a:p>
            <a:pPr lvl="1">
              <a:spcAft>
                <a:spcPts val="0"/>
              </a:spcAft>
            </a:pPr>
            <a:r>
              <a:rPr lang="en-US" altLang="en-US" dirty="0">
                <a:solidFill>
                  <a:srgbClr val="002060"/>
                </a:solidFill>
              </a:rPr>
              <a:t>SATA</a:t>
            </a:r>
            <a:r>
              <a:rPr lang="en-US" altLang="en-US" dirty="0"/>
              <a:t> (Serial ATA) </a:t>
            </a:r>
          </a:p>
          <a:p>
            <a:pPr lvl="2">
              <a:spcAft>
                <a:spcPts val="0"/>
              </a:spcAft>
            </a:pPr>
            <a:r>
              <a:rPr lang="en-US" altLang="en-US" dirty="0"/>
              <a:t>SATA 3 supports data transfer speeds of up to 6 gigabits/sec</a:t>
            </a:r>
          </a:p>
          <a:p>
            <a:pPr lvl="1">
              <a:spcAft>
                <a:spcPts val="0"/>
              </a:spcAft>
            </a:pPr>
            <a:r>
              <a:rPr lang="en-US" altLang="en-US" dirty="0">
                <a:solidFill>
                  <a:srgbClr val="002060"/>
                </a:solidFill>
              </a:rPr>
              <a:t>SAS </a:t>
            </a:r>
            <a:r>
              <a:rPr lang="en-US" altLang="en-US" dirty="0"/>
              <a:t>(Serial Attached SCSI)</a:t>
            </a:r>
          </a:p>
          <a:p>
            <a:pPr lvl="2">
              <a:spcAft>
                <a:spcPts val="0"/>
              </a:spcAft>
            </a:pPr>
            <a:r>
              <a:rPr lang="en-US" altLang="en-US" dirty="0"/>
              <a:t>SAS Version 3 supports 12 gigabits/sec</a:t>
            </a:r>
          </a:p>
          <a:p>
            <a:pPr lvl="1">
              <a:spcAft>
                <a:spcPts val="0"/>
              </a:spcAft>
            </a:pPr>
            <a:r>
              <a:rPr lang="en-US" altLang="en-US" dirty="0" err="1"/>
              <a:t>NVMe</a:t>
            </a:r>
            <a:r>
              <a:rPr lang="en-US" altLang="en-US" dirty="0"/>
              <a:t> (Non-Volatile Memory Express) interface</a:t>
            </a:r>
          </a:p>
          <a:p>
            <a:pPr lvl="2">
              <a:spcAft>
                <a:spcPts val="0"/>
              </a:spcAft>
            </a:pPr>
            <a:r>
              <a:rPr lang="en-US" altLang="en-US" dirty="0"/>
              <a:t>Works with PCIe connectors to support lower latency and higher transfer rates</a:t>
            </a:r>
          </a:p>
          <a:p>
            <a:pPr lvl="2">
              <a:spcAft>
                <a:spcPts val="0"/>
              </a:spcAft>
            </a:pPr>
            <a:r>
              <a:rPr lang="en-US" altLang="en-US" dirty="0"/>
              <a:t>Supports data transfer rates of up to 24 gigabits/sec</a:t>
            </a:r>
          </a:p>
          <a:p>
            <a:pPr>
              <a:spcAft>
                <a:spcPts val="0"/>
              </a:spcAft>
            </a:pPr>
            <a:r>
              <a:rPr lang="en-US" altLang="en-US" dirty="0"/>
              <a:t>Disks usually connected directly to computer system</a:t>
            </a:r>
          </a:p>
          <a:p>
            <a:pPr>
              <a:spcAft>
                <a:spcPts val="0"/>
              </a:spcAft>
            </a:pPr>
            <a:r>
              <a:rPr lang="en-US" altLang="en-US" dirty="0"/>
              <a:t>In </a:t>
            </a:r>
            <a:r>
              <a:rPr lang="en-US" altLang="en-US" b="1" dirty="0">
                <a:solidFill>
                  <a:srgbClr val="002060"/>
                </a:solidFill>
              </a:rPr>
              <a:t>Storage Area Networks (SAN)</a:t>
            </a:r>
            <a:r>
              <a:rPr lang="en-US" altLang="en-US" dirty="0"/>
              <a:t>, a large number of disks are connected by a high-speed network to a number of servers</a:t>
            </a:r>
          </a:p>
          <a:p>
            <a:pPr>
              <a:spcAft>
                <a:spcPts val="0"/>
              </a:spcAft>
            </a:pPr>
            <a:r>
              <a:rPr lang="en-US" altLang="en-US" dirty="0"/>
              <a:t>In </a:t>
            </a:r>
            <a:r>
              <a:rPr lang="en-US" altLang="en-US" b="1" dirty="0">
                <a:solidFill>
                  <a:srgbClr val="002060"/>
                </a:solidFill>
              </a:rPr>
              <a:t>Network Attached Storage (NAS) </a:t>
            </a:r>
            <a:r>
              <a:rPr lang="en-US" altLang="en-US" dirty="0"/>
              <a:t>networked storage provides a file system interface using networked file system protocol, instead of providing a disk system interface</a:t>
            </a:r>
          </a:p>
          <a:p>
            <a:pPr>
              <a:lnSpc>
                <a:spcPct val="80000"/>
              </a:lnSpc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5191905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202" name="Rectangle 2">
            <a:extLst>
              <a:ext uri="{FF2B5EF4-FFF2-40B4-BE49-F238E27FC236}">
                <a16:creationId xmlns:a16="http://schemas.microsoft.com/office/drawing/2014/main" id="{3FDDECEE-4421-4D3A-935D-A39AA4A0593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 sz="2800" dirty="0">
                <a:effectLst>
                  <a:outerShdw blurRad="38100" dist="38100" dir="2700000" algn="tl">
                    <a:srgbClr val="C0C0C0"/>
                  </a:outerShdw>
                </a:effectLst>
              </a:rPr>
              <a:t>Magnetic Hard Disk Mechanism</a:t>
            </a:r>
          </a:p>
        </p:txBody>
      </p:sp>
      <p:sp>
        <p:nvSpPr>
          <p:cNvPr id="25603" name="Text Box 7">
            <a:extLst>
              <a:ext uri="{FF2B5EF4-FFF2-40B4-BE49-F238E27FC236}">
                <a16:creationId xmlns:a16="http://schemas.microsoft.com/office/drawing/2014/main" id="{383A3D0D-A7FB-452B-9B5E-1F5395298DA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54829" y="5496783"/>
            <a:ext cx="4556055" cy="3539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35000"/>
              </a:spcBef>
              <a:buClr>
                <a:schemeClr val="tx2"/>
              </a:buClr>
              <a:buSzPct val="90000"/>
              <a:buFont typeface="Monotype Sorts" pitchFamily="-65" charset="2"/>
              <a:buChar char="n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chemeClr val="folHlink"/>
              </a:buClr>
              <a:buSzPct val="80000"/>
              <a:buFont typeface="Monotype Sorts" pitchFamily="-65" charset="2"/>
              <a:buChar char="l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Font typeface="Times New Roman" panose="02020603050405020304" pitchFamily="18" charset="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700" b="1" dirty="0"/>
              <a:t>Schematic diagram of magnetic disk drive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FF4FCCFE-B406-41E1-841A-D5A95EB153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=""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254496" y="2842850"/>
            <a:ext cx="2438279" cy="1761432"/>
          </a:xfrm>
          <a:prstGeom prst="rect">
            <a:avLst/>
          </a:prstGeom>
        </p:spPr>
      </p:pic>
      <p:sp>
        <p:nvSpPr>
          <p:cNvPr id="7" name="Text Box 7">
            <a:extLst>
              <a:ext uri="{FF2B5EF4-FFF2-40B4-BE49-F238E27FC236}">
                <a16:creationId xmlns:a16="http://schemas.microsoft.com/office/drawing/2014/main" id="{038E444E-9F58-437F-AF88-2CF2AE191F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29358" y="5482957"/>
            <a:ext cx="3169457" cy="3539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35000"/>
              </a:spcBef>
              <a:buClr>
                <a:schemeClr val="tx2"/>
              </a:buClr>
              <a:buSzPct val="90000"/>
              <a:buFont typeface="Monotype Sorts" pitchFamily="-65" charset="2"/>
              <a:buChar char="n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chemeClr val="folHlink"/>
              </a:buClr>
              <a:buSzPct val="80000"/>
              <a:buFont typeface="Monotype Sorts" pitchFamily="-65" charset="2"/>
              <a:buChar char="l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Font typeface="Times New Roman" panose="02020603050405020304" pitchFamily="18" charset="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r>
              <a:rPr kumimoji="0" lang="en-US" altLang="en-US" sz="1700" b="1" dirty="0"/>
              <a:t>Photo of magnetic disk drive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2BAC2392-ACCA-4691-9D6C-021EBB44FC6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=""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277817" y="1438587"/>
            <a:ext cx="4982742" cy="387702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250" name="Rectangle 2">
            <a:extLst>
              <a:ext uri="{FF2B5EF4-FFF2-40B4-BE49-F238E27FC236}">
                <a16:creationId xmlns:a16="http://schemas.microsoft.com/office/drawing/2014/main" id="{99074DA5-40DD-43CB-8D07-956828D0CB3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Magnetic Disks</a:t>
            </a:r>
          </a:p>
        </p:txBody>
      </p:sp>
      <p:sp>
        <p:nvSpPr>
          <p:cNvPr id="27651" name="Rectangle 3">
            <a:extLst>
              <a:ext uri="{FF2B5EF4-FFF2-40B4-BE49-F238E27FC236}">
                <a16:creationId xmlns:a16="http://schemas.microsoft.com/office/drawing/2014/main" id="{4E2675DD-256C-442C-B221-1F79523F35D3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768350" y="964842"/>
            <a:ext cx="7721309" cy="5132448"/>
          </a:xfrm>
        </p:spPr>
        <p:txBody>
          <a:bodyPr/>
          <a:lstStyle/>
          <a:p>
            <a:pPr>
              <a:spcAft>
                <a:spcPts val="0"/>
              </a:spcAft>
            </a:pPr>
            <a:r>
              <a:rPr lang="en-US" altLang="en-US" b="1" dirty="0">
                <a:solidFill>
                  <a:srgbClr val="002060"/>
                </a:solidFill>
              </a:rPr>
              <a:t>Read-write head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</a:p>
          <a:p>
            <a:pPr>
              <a:spcAft>
                <a:spcPts val="0"/>
              </a:spcAft>
            </a:pPr>
            <a:r>
              <a:rPr lang="en-US" altLang="en-US" dirty="0"/>
              <a:t>Surface of platter divided into circular </a:t>
            </a:r>
            <a:r>
              <a:rPr lang="en-US" altLang="en-US" b="1" dirty="0">
                <a:solidFill>
                  <a:srgbClr val="002060"/>
                </a:solidFill>
              </a:rPr>
              <a:t>tracks</a:t>
            </a:r>
          </a:p>
          <a:p>
            <a:pPr lvl="1">
              <a:spcAft>
                <a:spcPts val="0"/>
              </a:spcAft>
            </a:pPr>
            <a:r>
              <a:rPr lang="en-US" altLang="en-US" dirty="0"/>
              <a:t>Over 50K-100K tracks per platter on typical hard disks</a:t>
            </a:r>
          </a:p>
          <a:p>
            <a:pPr>
              <a:spcAft>
                <a:spcPts val="0"/>
              </a:spcAft>
            </a:pPr>
            <a:r>
              <a:rPr lang="en-US" altLang="en-US" dirty="0"/>
              <a:t>Each track is divided into </a:t>
            </a:r>
            <a:r>
              <a:rPr lang="en-US" altLang="en-US" b="1" dirty="0">
                <a:solidFill>
                  <a:srgbClr val="002060"/>
                </a:solidFill>
              </a:rPr>
              <a:t>sectors</a:t>
            </a:r>
            <a:r>
              <a:rPr lang="en-US" altLang="en-US" b="1" dirty="0"/>
              <a:t>.</a:t>
            </a:r>
            <a:r>
              <a:rPr lang="en-US" altLang="en-US" dirty="0"/>
              <a:t>  </a:t>
            </a:r>
          </a:p>
          <a:p>
            <a:pPr lvl="1">
              <a:spcAft>
                <a:spcPts val="0"/>
              </a:spcAft>
            </a:pPr>
            <a:r>
              <a:rPr lang="en-US" altLang="en-US" dirty="0"/>
              <a:t>A sector is the smallest unit of data that can be read or written.</a:t>
            </a:r>
          </a:p>
          <a:p>
            <a:pPr lvl="1">
              <a:spcAft>
                <a:spcPts val="0"/>
              </a:spcAft>
            </a:pPr>
            <a:r>
              <a:rPr lang="en-US" altLang="en-US" dirty="0"/>
              <a:t>Sector size typically 512 bytes</a:t>
            </a:r>
          </a:p>
          <a:p>
            <a:pPr lvl="1">
              <a:spcAft>
                <a:spcPts val="0"/>
              </a:spcAft>
            </a:pPr>
            <a:r>
              <a:rPr lang="en-US" altLang="en-US" dirty="0"/>
              <a:t>Typical sectors per track: 500 to 1000 (on inner tracks) to 1000 to 2000 (on outer tracks)</a:t>
            </a:r>
          </a:p>
          <a:p>
            <a:pPr>
              <a:spcAft>
                <a:spcPts val="0"/>
              </a:spcAft>
            </a:pPr>
            <a:r>
              <a:rPr lang="en-US" altLang="en-US" dirty="0"/>
              <a:t>To read/write a sector</a:t>
            </a:r>
          </a:p>
          <a:p>
            <a:pPr lvl="1">
              <a:spcAft>
                <a:spcPts val="0"/>
              </a:spcAft>
            </a:pPr>
            <a:r>
              <a:rPr lang="en-US" altLang="en-US" dirty="0"/>
              <a:t>disk arm swings to position head on right track</a:t>
            </a:r>
          </a:p>
          <a:p>
            <a:pPr lvl="1">
              <a:spcAft>
                <a:spcPts val="0"/>
              </a:spcAft>
            </a:pPr>
            <a:r>
              <a:rPr lang="en-US" altLang="en-US" dirty="0"/>
              <a:t>platter spins continually; data is read/written as sector passes under head</a:t>
            </a:r>
          </a:p>
          <a:p>
            <a:pPr>
              <a:spcAft>
                <a:spcPts val="0"/>
              </a:spcAft>
            </a:pPr>
            <a:r>
              <a:rPr lang="en-US" altLang="en-US" dirty="0"/>
              <a:t>Head-disk assemblies </a:t>
            </a:r>
          </a:p>
          <a:p>
            <a:pPr lvl="1">
              <a:spcAft>
                <a:spcPts val="0"/>
              </a:spcAft>
            </a:pPr>
            <a:r>
              <a:rPr lang="en-US" altLang="en-US" dirty="0"/>
              <a:t>multiple disk platters on a single spindle (1 to 5 usually)</a:t>
            </a:r>
          </a:p>
          <a:p>
            <a:pPr lvl="1">
              <a:spcAft>
                <a:spcPts val="0"/>
              </a:spcAft>
            </a:pPr>
            <a:r>
              <a:rPr lang="en-US" altLang="en-US" dirty="0"/>
              <a:t>one head per platter, mounted on a common arm.</a:t>
            </a:r>
          </a:p>
          <a:p>
            <a:pPr>
              <a:spcAft>
                <a:spcPts val="0"/>
              </a:spcAft>
            </a:pPr>
            <a:r>
              <a:rPr lang="en-US" altLang="en-US" b="1" dirty="0">
                <a:solidFill>
                  <a:srgbClr val="002060"/>
                </a:solidFill>
              </a:rPr>
              <a:t>Cylinder</a:t>
            </a:r>
            <a:r>
              <a:rPr lang="en-US" altLang="en-US" i="1" dirty="0"/>
              <a:t> </a:t>
            </a:r>
            <a:r>
              <a:rPr lang="en-US" altLang="en-US" i="1" dirty="0" err="1"/>
              <a:t>i</a:t>
            </a:r>
            <a:r>
              <a:rPr lang="en-US" altLang="en-US" b="1" i="1" dirty="0"/>
              <a:t> </a:t>
            </a:r>
            <a:r>
              <a:rPr lang="en-US" altLang="en-US" dirty="0"/>
              <a:t>consists of </a:t>
            </a:r>
            <a:r>
              <a:rPr lang="en-US" altLang="en-US" i="1" dirty="0" err="1"/>
              <a:t>i</a:t>
            </a:r>
            <a:r>
              <a:rPr lang="en-US" altLang="en-US" baseline="30000" dirty="0" err="1"/>
              <a:t>th</a:t>
            </a:r>
            <a:r>
              <a:rPr lang="en-US" altLang="en-US" dirty="0"/>
              <a:t> track of all the platters 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930" name="Rectangle 2">
            <a:extLst>
              <a:ext uri="{FF2B5EF4-FFF2-40B4-BE49-F238E27FC236}">
                <a16:creationId xmlns:a16="http://schemas.microsoft.com/office/drawing/2014/main" id="{419C8B05-D4C9-4872-BCD4-CC62E73106E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Magnetic Disks (Cont.)</a:t>
            </a:r>
          </a:p>
        </p:txBody>
      </p:sp>
      <p:sp>
        <p:nvSpPr>
          <p:cNvPr id="29699" name="Rectangle 3">
            <a:extLst>
              <a:ext uri="{FF2B5EF4-FFF2-40B4-BE49-F238E27FC236}">
                <a16:creationId xmlns:a16="http://schemas.microsoft.com/office/drawing/2014/main" id="{48FE5A9E-CBB0-4914-8857-7AC74DFBB2E1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768350" y="1241571"/>
            <a:ext cx="7472973" cy="4527404"/>
          </a:xfrm>
        </p:spPr>
        <p:txBody>
          <a:bodyPr/>
          <a:lstStyle/>
          <a:p>
            <a:pPr>
              <a:spcAft>
                <a:spcPts val="0"/>
              </a:spcAft>
            </a:pPr>
            <a:r>
              <a:rPr lang="en-US" altLang="en-US" b="1" dirty="0">
                <a:solidFill>
                  <a:srgbClr val="002060"/>
                </a:solidFill>
              </a:rPr>
              <a:t>Disk controller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– interfaces between the computer system and the disk drive hardware.</a:t>
            </a:r>
          </a:p>
          <a:p>
            <a:pPr lvl="1">
              <a:spcAft>
                <a:spcPts val="0"/>
              </a:spcAft>
            </a:pPr>
            <a:r>
              <a:rPr lang="en-US" altLang="en-US" dirty="0"/>
              <a:t>accepts high-level commands to read or write a sector </a:t>
            </a:r>
          </a:p>
          <a:p>
            <a:pPr lvl="1">
              <a:spcAft>
                <a:spcPts val="0"/>
              </a:spcAft>
            </a:pPr>
            <a:r>
              <a:rPr lang="en-US" altLang="en-US" dirty="0"/>
              <a:t>initiates actions such as moving the disk arm to the right track and actually reading or writing the data</a:t>
            </a:r>
          </a:p>
          <a:p>
            <a:pPr lvl="1">
              <a:spcAft>
                <a:spcPts val="0"/>
              </a:spcAft>
            </a:pPr>
            <a:r>
              <a:rPr lang="en-US" altLang="en-US" dirty="0"/>
              <a:t>Computes and attaches </a:t>
            </a:r>
            <a:r>
              <a:rPr lang="en-US" altLang="en-US" b="1" dirty="0">
                <a:solidFill>
                  <a:srgbClr val="002060"/>
                </a:solidFill>
              </a:rPr>
              <a:t>checksums</a:t>
            </a:r>
            <a:r>
              <a:rPr lang="en-US" altLang="en-US" dirty="0"/>
              <a:t> to each sector to verify that data is read back correctly</a:t>
            </a:r>
          </a:p>
          <a:p>
            <a:pPr lvl="2">
              <a:spcAft>
                <a:spcPts val="0"/>
              </a:spcAft>
            </a:pPr>
            <a:r>
              <a:rPr lang="en-US" altLang="en-US" dirty="0"/>
              <a:t>If data is corrupted, with very high probability stored checksum won</a:t>
            </a:r>
            <a:r>
              <a:rPr lang="ja-JP" altLang="en-US" dirty="0"/>
              <a:t>’</a:t>
            </a:r>
            <a:r>
              <a:rPr lang="en-US" altLang="ja-JP" dirty="0"/>
              <a:t>t match recomputed checksum</a:t>
            </a:r>
          </a:p>
          <a:p>
            <a:pPr lvl="1">
              <a:spcAft>
                <a:spcPts val="0"/>
              </a:spcAft>
            </a:pPr>
            <a:r>
              <a:rPr lang="en-US" altLang="en-US" dirty="0"/>
              <a:t>Ensures successful writing by reading back sector after writing it</a:t>
            </a:r>
          </a:p>
          <a:p>
            <a:pPr lvl="1">
              <a:spcAft>
                <a:spcPts val="0"/>
              </a:spcAft>
            </a:pPr>
            <a:r>
              <a:rPr lang="en-US" altLang="en-US" dirty="0"/>
              <a:t>Performs </a:t>
            </a:r>
            <a:r>
              <a:rPr lang="en-US" altLang="en-US" b="1" dirty="0">
                <a:solidFill>
                  <a:srgbClr val="002060"/>
                </a:solidFill>
              </a:rPr>
              <a:t>remapping of bad sectors</a:t>
            </a:r>
          </a:p>
        </p:txBody>
      </p:sp>
      <p:sp>
        <p:nvSpPr>
          <p:cNvPr id="29700" name="Rectangle 4">
            <a:extLst>
              <a:ext uri="{FF2B5EF4-FFF2-40B4-BE49-F238E27FC236}">
                <a16:creationId xmlns:a16="http://schemas.microsoft.com/office/drawing/2014/main" id="{4D41DC23-6629-4180-9D8D-52D15D7856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7425" y="3744913"/>
            <a:ext cx="6724650" cy="2024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marL="342900" indent="-342900">
              <a:spcBef>
                <a:spcPct val="35000"/>
              </a:spcBef>
              <a:buClr>
                <a:schemeClr val="tx2"/>
              </a:buClr>
              <a:buSzPct val="90000"/>
              <a:buFont typeface="Monotype Sorts" pitchFamily="-65" charset="2"/>
              <a:buChar char="n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1pPr>
            <a:lvl2pPr marL="742950" indent="-285750">
              <a:spcBef>
                <a:spcPct val="35000"/>
              </a:spcBef>
              <a:buClr>
                <a:schemeClr val="folHlink"/>
              </a:buClr>
              <a:buSzPct val="80000"/>
              <a:buFont typeface="Monotype Sorts" pitchFamily="-65" charset="2"/>
              <a:buChar char="l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2pPr>
            <a:lvl3pPr marL="1143000" indent="-228600">
              <a:spcBef>
                <a:spcPct val="35000"/>
              </a:spcBef>
              <a:buClr>
                <a:srgbClr val="33CC33"/>
              </a:buClr>
              <a:buSzPct val="75000"/>
              <a:buFont typeface="Webdings" panose="05030102010509060703" pitchFamily="18" charset="2"/>
              <a:buChar char="4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3pPr>
            <a:lvl4pPr marL="1600200" indent="-228600">
              <a:spcBef>
                <a:spcPct val="35000"/>
              </a:spcBef>
              <a:buClr>
                <a:schemeClr val="hlink"/>
              </a:buClr>
              <a:buFont typeface="Times New Roman" panose="02020603050405020304" pitchFamily="18" charset="0"/>
              <a:buChar char="–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4pPr>
            <a:lvl5pPr marL="2057400" indent="-228600">
              <a:spcBef>
                <a:spcPct val="35000"/>
              </a:spcBef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35000"/>
              </a:spcBef>
              <a:spcAft>
                <a:spcPct val="0"/>
              </a:spcAft>
              <a:buClr>
                <a:schemeClr val="tx2"/>
              </a:buClr>
              <a:buSzPct val="75000"/>
              <a:buChar char="»"/>
              <a:defRPr kumimoji="1">
                <a:solidFill>
                  <a:schemeClr val="tx1"/>
                </a:solidFill>
                <a:latin typeface="Helvetica" panose="020B0604020202020204" pitchFamily="34" charset="0"/>
                <a:ea typeface="MS PGothic" panose="020B0600070205080204" pitchFamily="34" charset="-128"/>
              </a:defRPr>
            </a:lvl9pPr>
          </a:lstStyle>
          <a:p>
            <a:endParaRPr lang="en-US" altLang="en-US" sz="1800"/>
          </a:p>
        </p:txBody>
      </p:sp>
    </p:spTree>
  </p:cSld>
  <p:clrMapOvr>
    <a:masterClrMapping/>
  </p:clrMapOvr>
  <p:transition spd="slow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298" name="Rectangle 2">
            <a:extLst>
              <a:ext uri="{FF2B5EF4-FFF2-40B4-BE49-F238E27FC236}">
                <a16:creationId xmlns:a16="http://schemas.microsoft.com/office/drawing/2014/main" id="{4994ABD0-5835-4B1F-B034-665C0878526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C0C0C0"/>
                  </a:outerShdw>
                </a:effectLst>
              </a:rPr>
              <a:t>Performance Measures of Disks</a:t>
            </a:r>
          </a:p>
        </p:txBody>
      </p:sp>
      <p:sp>
        <p:nvSpPr>
          <p:cNvPr id="34819" name="Rectangle 5">
            <a:extLst>
              <a:ext uri="{FF2B5EF4-FFF2-40B4-BE49-F238E27FC236}">
                <a16:creationId xmlns:a16="http://schemas.microsoft.com/office/drawing/2014/main" id="{5F16EC1A-6115-4F94-8465-1922B91BAE8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68350" y="1132515"/>
            <a:ext cx="7730882" cy="4881424"/>
          </a:xfrm>
        </p:spPr>
        <p:txBody>
          <a:bodyPr/>
          <a:lstStyle/>
          <a:p>
            <a:pPr>
              <a:spcAft>
                <a:spcPts val="0"/>
              </a:spcAft>
            </a:pPr>
            <a:r>
              <a:rPr lang="en-US" altLang="en-US" b="1" dirty="0">
                <a:solidFill>
                  <a:srgbClr val="002060"/>
                </a:solidFill>
              </a:rPr>
              <a:t>Access time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– the time it takes from when a read or write request is issued to when data transfer begins.  Consists of: </a:t>
            </a:r>
          </a:p>
          <a:p>
            <a:pPr lvl="1">
              <a:spcAft>
                <a:spcPts val="0"/>
              </a:spcAft>
            </a:pPr>
            <a:r>
              <a:rPr lang="en-US" altLang="en-US" sz="1600" b="1" dirty="0">
                <a:solidFill>
                  <a:srgbClr val="002060"/>
                </a:solidFill>
              </a:rPr>
              <a:t>Seek time</a:t>
            </a:r>
            <a:r>
              <a:rPr lang="en-US" altLang="en-US" sz="1600" dirty="0">
                <a:solidFill>
                  <a:srgbClr val="002060"/>
                </a:solidFill>
              </a:rPr>
              <a:t> </a:t>
            </a:r>
            <a:r>
              <a:rPr lang="en-US" altLang="en-US" sz="1600" dirty="0"/>
              <a:t>– </a:t>
            </a:r>
            <a:r>
              <a:rPr lang="en-US" altLang="en-US" dirty="0"/>
              <a:t>time it takes to reposition the arm over the correct track. </a:t>
            </a:r>
          </a:p>
          <a:p>
            <a:pPr lvl="2">
              <a:spcAft>
                <a:spcPts val="0"/>
              </a:spcAft>
            </a:pPr>
            <a:r>
              <a:rPr lang="en-US" altLang="en-US" dirty="0"/>
              <a:t> Average seek time is 1/2 the worst case seek time.</a:t>
            </a:r>
          </a:p>
          <a:p>
            <a:pPr lvl="3">
              <a:spcAft>
                <a:spcPts val="0"/>
              </a:spcAft>
            </a:pPr>
            <a:r>
              <a:rPr lang="en-US" altLang="en-US" dirty="0"/>
              <a:t>Would be 1/3 if all tracks had the same number of sectors, and we ignore the time to start and stop arm movement</a:t>
            </a:r>
          </a:p>
          <a:p>
            <a:pPr lvl="2">
              <a:spcAft>
                <a:spcPts val="0"/>
              </a:spcAft>
            </a:pPr>
            <a:r>
              <a:rPr lang="en-US" altLang="en-US" dirty="0"/>
              <a:t>4 to 10 milliseconds on typical disks</a:t>
            </a:r>
          </a:p>
          <a:p>
            <a:pPr lvl="1">
              <a:spcAft>
                <a:spcPts val="0"/>
              </a:spcAft>
            </a:pPr>
            <a:r>
              <a:rPr lang="en-US" altLang="en-US" b="1" dirty="0">
                <a:solidFill>
                  <a:srgbClr val="002060"/>
                </a:solidFill>
              </a:rPr>
              <a:t>Rotational latency</a:t>
            </a:r>
            <a:r>
              <a:rPr lang="en-US" altLang="en-US" dirty="0">
                <a:solidFill>
                  <a:srgbClr val="002060"/>
                </a:solidFill>
              </a:rPr>
              <a:t> </a:t>
            </a:r>
            <a:r>
              <a:rPr lang="en-US" altLang="en-US" dirty="0"/>
              <a:t>– time it takes for the sector to be accessed to appear under the head. </a:t>
            </a:r>
          </a:p>
          <a:p>
            <a:pPr lvl="2">
              <a:spcAft>
                <a:spcPts val="0"/>
              </a:spcAft>
            </a:pPr>
            <a:r>
              <a:rPr lang="en-US" altLang="en-US" dirty="0"/>
              <a:t>4 to 11 milliseconds on typical disks (5400 to 15000 </a:t>
            </a:r>
            <a:r>
              <a:rPr lang="en-US" altLang="en-US" dirty="0" err="1"/>
              <a:t>r.p.m</a:t>
            </a:r>
            <a:r>
              <a:rPr lang="en-US" altLang="en-US" dirty="0"/>
              <a:t>.)</a:t>
            </a:r>
          </a:p>
          <a:p>
            <a:pPr lvl="2">
              <a:spcAft>
                <a:spcPts val="0"/>
              </a:spcAft>
            </a:pPr>
            <a:r>
              <a:rPr lang="en-US" altLang="en-US" dirty="0"/>
              <a:t>Average latency is 1/2 of the above latency.</a:t>
            </a:r>
          </a:p>
          <a:p>
            <a:pPr lvl="1">
              <a:spcAft>
                <a:spcPts val="0"/>
              </a:spcAft>
            </a:pPr>
            <a:r>
              <a:rPr lang="en-US" altLang="en-US" dirty="0"/>
              <a:t>Overall latency is 5 to 20 </a:t>
            </a:r>
            <a:r>
              <a:rPr lang="en-US" altLang="en-US" dirty="0" err="1"/>
              <a:t>msec</a:t>
            </a:r>
            <a:r>
              <a:rPr lang="en-US" altLang="en-US" dirty="0"/>
              <a:t> depending on disk model</a:t>
            </a:r>
          </a:p>
          <a:p>
            <a:pPr>
              <a:spcAft>
                <a:spcPts val="0"/>
              </a:spcAft>
            </a:pPr>
            <a:r>
              <a:rPr lang="en-US" altLang="en-US" b="1" dirty="0">
                <a:solidFill>
                  <a:srgbClr val="002060"/>
                </a:solidFill>
              </a:rPr>
              <a:t>Data-transfer rate </a:t>
            </a:r>
            <a:r>
              <a:rPr lang="en-US" altLang="en-US" dirty="0"/>
              <a:t>– the rate at which data can be retrieved from or stored to the disk.</a:t>
            </a:r>
          </a:p>
          <a:p>
            <a:pPr lvl="1">
              <a:spcAft>
                <a:spcPts val="0"/>
              </a:spcAft>
            </a:pPr>
            <a:r>
              <a:rPr lang="en-US" altLang="en-US" dirty="0"/>
              <a:t>25 to 200 MB per second max rate, lower for inner tracks</a:t>
            </a:r>
          </a:p>
        </p:txBody>
      </p:sp>
    </p:spTree>
    <p:extLst>
      <p:ext uri="{BB962C8B-B14F-4D97-AF65-F5344CB8AC3E}">
        <p14:creationId xmlns:p14="http://schemas.microsoft.com/office/powerpoint/2010/main" val="2936612273"/>
      </p:ext>
    </p:extLst>
  </p:cSld>
  <p:clrMapOvr>
    <a:masterClrMapping/>
  </p:clrMapOvr>
</p:sld>
</file>

<file path=ppt/theme/theme1.xml><?xml version="1.0" encoding="utf-8"?>
<a:theme xmlns:a="http://schemas.openxmlformats.org/drawingml/2006/main" name="2_db-5-grey">
  <a:themeElements>
    <a:clrScheme name="">
      <a:dk1>
        <a:srgbClr val="000000"/>
      </a:dk1>
      <a:lt1>
        <a:srgbClr val="CCECFF"/>
      </a:lt1>
      <a:dk2>
        <a:srgbClr val="CC3300"/>
      </a:dk2>
      <a:lt2>
        <a:srgbClr val="666699"/>
      </a:lt2>
      <a:accent1>
        <a:srgbClr val="FFFFFF"/>
      </a:accent1>
      <a:accent2>
        <a:srgbClr val="CCCC00"/>
      </a:accent2>
      <a:accent3>
        <a:srgbClr val="E2F4FF"/>
      </a:accent3>
      <a:accent4>
        <a:srgbClr val="000000"/>
      </a:accent4>
      <a:accent5>
        <a:srgbClr val="FFFFFF"/>
      </a:accent5>
      <a:accent6>
        <a:srgbClr val="B9B900"/>
      </a:accent6>
      <a:hlink>
        <a:srgbClr val="FF9900"/>
      </a:hlink>
      <a:folHlink>
        <a:srgbClr val="FF9933"/>
      </a:folHlink>
    </a:clrScheme>
    <a:fontScheme name="2_db-5-grey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Helvetica" charset="0"/>
          </a:defRPr>
        </a:defPPr>
      </a:lstStyle>
    </a:lnDef>
  </a:objectDefaults>
  <a:extraClrSchemeLst>
    <a:extraClrScheme>
      <a:clrScheme name="2_db-5-grey 1">
        <a:dk1>
          <a:srgbClr val="333333"/>
        </a:dk1>
        <a:lt1>
          <a:srgbClr val="A9BDA9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D1DBD1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2">
        <a:dk1>
          <a:srgbClr val="333333"/>
        </a:dk1>
        <a:lt1>
          <a:srgbClr val="FFFFFF"/>
        </a:lt1>
        <a:dk2>
          <a:srgbClr val="004C2B"/>
        </a:dk2>
        <a:lt2>
          <a:srgbClr val="578963"/>
        </a:lt2>
        <a:accent1>
          <a:srgbClr val="E1B7B7"/>
        </a:accent1>
        <a:accent2>
          <a:srgbClr val="B3E1B3"/>
        </a:accent2>
        <a:accent3>
          <a:srgbClr val="FFFFFF"/>
        </a:accent3>
        <a:accent4>
          <a:srgbClr val="2A2A2A"/>
        </a:accent4>
        <a:accent5>
          <a:srgbClr val="EED8D8"/>
        </a:accent5>
        <a:accent6>
          <a:srgbClr val="A2CCA2"/>
        </a:accent6>
        <a:hlink>
          <a:srgbClr val="BDD7E5"/>
        </a:hlink>
        <a:folHlink>
          <a:srgbClr val="D2AAD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2_db-5-grey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37373"/>
        </a:accent6>
        <a:hlink>
          <a:srgbClr val="B2B2B2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DB6</Template>
  <TotalTime>92632</TotalTime>
  <Words>2655</Words>
  <Application>Microsoft Office PowerPoint</Application>
  <PresentationFormat>On-screen Show (4:3)</PresentationFormat>
  <Paragraphs>301</Paragraphs>
  <Slides>31</Slides>
  <Notes>26</Notes>
  <HiddenSlides>0</HiddenSlides>
  <MMClips>0</MMClips>
  <ScaleCrop>false</ScaleCrop>
  <HeadingPairs>
    <vt:vector size="8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  <vt:variant>
        <vt:lpstr>Custom Shows</vt:lpstr>
      </vt:variant>
      <vt:variant>
        <vt:i4>1</vt:i4>
      </vt:variant>
    </vt:vector>
  </HeadingPairs>
  <TitlesOfParts>
    <vt:vector size="41" baseType="lpstr">
      <vt:lpstr>MS PGothic</vt:lpstr>
      <vt:lpstr>MS PGothic</vt:lpstr>
      <vt:lpstr>Arial</vt:lpstr>
      <vt:lpstr>Helvetica</vt:lpstr>
      <vt:lpstr>Monotype Sorts</vt:lpstr>
      <vt:lpstr>Times New Roman</vt:lpstr>
      <vt:lpstr>Webdings</vt:lpstr>
      <vt:lpstr>Wingdings</vt:lpstr>
      <vt:lpstr>2_db-5-grey</vt:lpstr>
      <vt:lpstr>Chapter 12: Physical Storage Systems</vt:lpstr>
      <vt:lpstr>Classification of Physical Storage Media</vt:lpstr>
      <vt:lpstr>Storage Hierarchy</vt:lpstr>
      <vt:lpstr>Storage Hierarchy (Cont.)</vt:lpstr>
      <vt:lpstr>Storage Interfaces</vt:lpstr>
      <vt:lpstr>Magnetic Hard Disk Mechanism</vt:lpstr>
      <vt:lpstr>Magnetic Disks</vt:lpstr>
      <vt:lpstr>Magnetic Disks (Cont.)</vt:lpstr>
      <vt:lpstr>Performance Measures of Disks</vt:lpstr>
      <vt:lpstr>Performance Measures (Cont.)</vt:lpstr>
      <vt:lpstr>Performance Measures (Cont.)</vt:lpstr>
      <vt:lpstr>Magnetic Tapes</vt:lpstr>
      <vt:lpstr>Flash Storage</vt:lpstr>
      <vt:lpstr>Flash Storage (Cont.)</vt:lpstr>
      <vt:lpstr>SSD Performance Metrics</vt:lpstr>
      <vt:lpstr>Storage Class Memory</vt:lpstr>
      <vt:lpstr>RAID</vt:lpstr>
      <vt:lpstr>Improvement of Reliability via Redundancy</vt:lpstr>
      <vt:lpstr>Improvement in Performance via Parallelism</vt:lpstr>
      <vt:lpstr>RAID Levels</vt:lpstr>
      <vt:lpstr>RAID Levels (Cont.)</vt:lpstr>
      <vt:lpstr>RAID Levels (Cont.)</vt:lpstr>
      <vt:lpstr>RAID Levels (Cont.)</vt:lpstr>
      <vt:lpstr>RAID Levels (Cont.)</vt:lpstr>
      <vt:lpstr>Choice of RAID Level</vt:lpstr>
      <vt:lpstr>Choice of RAID Level (Cont.)</vt:lpstr>
      <vt:lpstr>Hardware Issues</vt:lpstr>
      <vt:lpstr>Hardware Issues (Cont.)</vt:lpstr>
      <vt:lpstr>Optimization of Disk-Block Access</vt:lpstr>
      <vt:lpstr>Optimization of Disk Block Access (Cont.)</vt:lpstr>
      <vt:lpstr>End of Chapter 12</vt:lpstr>
      <vt:lpstr>Custom Show 1</vt:lpstr>
    </vt:vector>
  </TitlesOfParts>
  <Company>Lucent Technologies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7:  Relational Database Design</dc:title>
  <dc:creator>Marilyn Turnamian</dc:creator>
  <cp:lastModifiedBy>Ruchira Naskar</cp:lastModifiedBy>
  <cp:revision>458</cp:revision>
  <cp:lastPrinted>1999-06-28T19:27:31Z</cp:lastPrinted>
  <dcterms:created xsi:type="dcterms:W3CDTF">2009-12-21T15:40:22Z</dcterms:created>
  <dcterms:modified xsi:type="dcterms:W3CDTF">2022-09-20T07:24:24Z</dcterms:modified>
</cp:coreProperties>
</file>